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31"/>
  </p:notesMasterIdLst>
  <p:sldIdLst>
    <p:sldId id="328" r:id="rId2"/>
    <p:sldId id="324" r:id="rId3"/>
    <p:sldId id="298" r:id="rId4"/>
    <p:sldId id="322" r:id="rId5"/>
    <p:sldId id="317" r:id="rId6"/>
    <p:sldId id="318" r:id="rId7"/>
    <p:sldId id="319" r:id="rId8"/>
    <p:sldId id="321" r:id="rId9"/>
    <p:sldId id="320" r:id="rId10"/>
    <p:sldId id="325" r:id="rId11"/>
    <p:sldId id="299" r:id="rId12"/>
    <p:sldId id="300" r:id="rId13"/>
    <p:sldId id="301" r:id="rId14"/>
    <p:sldId id="314" r:id="rId15"/>
    <p:sldId id="310" r:id="rId16"/>
    <p:sldId id="306" r:id="rId17"/>
    <p:sldId id="302" r:id="rId18"/>
    <p:sldId id="303" r:id="rId19"/>
    <p:sldId id="305" r:id="rId20"/>
    <p:sldId id="304" r:id="rId21"/>
    <p:sldId id="307" r:id="rId22"/>
    <p:sldId id="327" r:id="rId23"/>
    <p:sldId id="313" r:id="rId24"/>
    <p:sldId id="315" r:id="rId25"/>
    <p:sldId id="309" r:id="rId26"/>
    <p:sldId id="316" r:id="rId27"/>
    <p:sldId id="323" r:id="rId28"/>
    <p:sldId id="308" r:id="rId29"/>
    <p:sldId id="326"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33CC"/>
    <a:srgbClr val="33CC33"/>
    <a:srgbClr val="CC0099"/>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905" autoAdjust="0"/>
  </p:normalViewPr>
  <p:slideViewPr>
    <p:cSldViewPr>
      <p:cViewPr varScale="1">
        <p:scale>
          <a:sx n="71" d="100"/>
          <a:sy n="71" d="100"/>
        </p:scale>
        <p:origin x="1716"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E7BFF348-5BA1-410F-B6D9-6CBD1A2AAAD7}" type="datetimeFigureOut">
              <a:rPr lang="en-US"/>
              <a:pPr>
                <a:defRPr/>
              </a:pPr>
              <a:t>1/26/2022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BE11047-9D04-464A-B3E7-66F87194D21C}" type="slidenum">
              <a:rPr lang="en-US"/>
              <a:pPr>
                <a:defRPr/>
              </a:pPr>
              <a:t>‹#›</a:t>
            </a:fld>
            <a:endParaRPr lang="en-US"/>
          </a:p>
        </p:txBody>
      </p:sp>
    </p:spTree>
    <p:extLst>
      <p:ext uri="{BB962C8B-B14F-4D97-AF65-F5344CB8AC3E}">
        <p14:creationId xmlns:p14="http://schemas.microsoft.com/office/powerpoint/2010/main" val="34125141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forbes.com/2011/04/06/kate-middleton-prince-william-royal-weddings_slide_4.html"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www.swordfishinvestments.com/"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Welcome to…THE PRICE WAS RIGHT!  Let’s</a:t>
            </a:r>
            <a:r>
              <a:rPr lang="en-US" baseline="0" dirty="0" smtClean="0"/>
              <a:t> take a quick journey back in time to the year…</a:t>
            </a:r>
            <a:endParaRPr lang="en-US" dirty="0" smtClean="0"/>
          </a:p>
        </p:txBody>
      </p:sp>
      <p:sp>
        <p:nvSpPr>
          <p:cNvPr id="4" name="Slide Number Placeholder 3"/>
          <p:cNvSpPr>
            <a:spLocks noGrp="1"/>
          </p:cNvSpPr>
          <p:nvPr>
            <p:ph type="sldNum" sz="quarter" idx="5"/>
          </p:nvPr>
        </p:nvSpPr>
        <p:spPr/>
        <p:txBody>
          <a:bodyPr/>
          <a:lstStyle/>
          <a:p>
            <a:pPr>
              <a:defRPr/>
            </a:pPr>
            <a:fld id="{59D51C27-4B76-4102-9191-B8B4D96841F1}" type="slidenum">
              <a:rPr lang="en-US" smtClean="0"/>
              <a:pPr>
                <a:defRPr/>
              </a:pPr>
              <a:t>1</a:t>
            </a:fld>
            <a:endParaRPr lang="en-US"/>
          </a:p>
        </p:txBody>
      </p:sp>
    </p:spTree>
    <p:extLst>
      <p:ext uri="{BB962C8B-B14F-4D97-AF65-F5344CB8AC3E}">
        <p14:creationId xmlns:p14="http://schemas.microsoft.com/office/powerpoint/2010/main" val="3707846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Those were some of the highlights.  I’m sure you can all remember what you were doing in 1983.  As</a:t>
            </a:r>
            <a:r>
              <a:rPr lang="en-US" baseline="0" dirty="0" smtClean="0"/>
              <a:t> for me…I was (you can tell a very brief story here if you wish.)</a:t>
            </a:r>
          </a:p>
          <a:p>
            <a:pPr eaLnBrk="1" hangingPunct="1"/>
            <a:endParaRPr lang="en-US" baseline="0" dirty="0" smtClean="0"/>
          </a:p>
          <a:p>
            <a:pPr eaLnBrk="1" hangingPunct="1"/>
            <a:r>
              <a:rPr lang="en-US" baseline="0" dirty="0" smtClean="0"/>
              <a:t>So now let’s play the game.  Let’s look at a few popular items that people buy every day and see just how prices have changed in the last 37 years. </a:t>
            </a:r>
          </a:p>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2764EDD5-5151-49AE-B8E6-AA6348DC3A49}" type="slidenum">
              <a:rPr lang="en-US" smtClean="0"/>
              <a:pPr>
                <a:defRPr/>
              </a:pPr>
              <a:t>10</a:t>
            </a:fld>
            <a:endParaRPr lang="en-US"/>
          </a:p>
        </p:txBody>
      </p:sp>
    </p:spTree>
    <p:extLst>
      <p:ext uri="{BB962C8B-B14F-4D97-AF65-F5344CB8AC3E}">
        <p14:creationId xmlns:p14="http://schemas.microsoft.com/office/powerpoint/2010/main" val="2352235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9E1871F0-1418-4DB9-8AAA-B12D60915F5F}" type="slidenum">
              <a:rPr lang="en-US" smtClean="0"/>
              <a:pPr>
                <a:defRPr/>
              </a:pPr>
              <a:t>11</a:t>
            </a:fld>
            <a:endParaRPr lang="en-US"/>
          </a:p>
        </p:txBody>
      </p:sp>
    </p:spTree>
    <p:extLst>
      <p:ext uri="{BB962C8B-B14F-4D97-AF65-F5344CB8AC3E}">
        <p14:creationId xmlns:p14="http://schemas.microsoft.com/office/powerpoint/2010/main" val="3626885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A gallon of milk cost $1.89…today it’s closer to $3.50.</a:t>
            </a:r>
            <a:r>
              <a:rPr lang="en-US" baseline="0" dirty="0" smtClean="0"/>
              <a:t>  </a:t>
            </a:r>
            <a:endParaRPr lang="en-US" dirty="0" smtClean="0"/>
          </a:p>
        </p:txBody>
      </p:sp>
      <p:sp>
        <p:nvSpPr>
          <p:cNvPr id="4" name="Slide Number Placeholder 3"/>
          <p:cNvSpPr>
            <a:spLocks noGrp="1"/>
          </p:cNvSpPr>
          <p:nvPr>
            <p:ph type="sldNum" sz="quarter" idx="5"/>
          </p:nvPr>
        </p:nvSpPr>
        <p:spPr/>
        <p:txBody>
          <a:bodyPr/>
          <a:lstStyle/>
          <a:p>
            <a:pPr>
              <a:defRPr/>
            </a:pPr>
            <a:fld id="{2D77E582-5116-4C00-BA44-C778CB985B66}" type="slidenum">
              <a:rPr lang="en-US" smtClean="0"/>
              <a:pPr>
                <a:defRPr/>
              </a:pPr>
              <a:t>12</a:t>
            </a:fld>
            <a:endParaRPr lang="en-US"/>
          </a:p>
        </p:txBody>
      </p:sp>
    </p:spTree>
    <p:extLst>
      <p:ext uri="{BB962C8B-B14F-4D97-AF65-F5344CB8AC3E}">
        <p14:creationId xmlns:p14="http://schemas.microsoft.com/office/powerpoint/2010/main" val="2937144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Most apples are around this price except Honeycrisps which are at $4.50 per pound.   That would be a 7% inflation rate.  </a:t>
            </a:r>
          </a:p>
        </p:txBody>
      </p:sp>
      <p:sp>
        <p:nvSpPr>
          <p:cNvPr id="4" name="Slide Number Placeholder 3"/>
          <p:cNvSpPr>
            <a:spLocks noGrp="1"/>
          </p:cNvSpPr>
          <p:nvPr>
            <p:ph type="sldNum" sz="quarter" idx="5"/>
          </p:nvPr>
        </p:nvSpPr>
        <p:spPr/>
        <p:txBody>
          <a:bodyPr/>
          <a:lstStyle/>
          <a:p>
            <a:pPr>
              <a:defRPr/>
            </a:pPr>
            <a:fld id="{DD7031A3-1256-425A-92C4-228276622B5A}" type="slidenum">
              <a:rPr lang="en-US" smtClean="0"/>
              <a:pPr>
                <a:defRPr/>
              </a:pPr>
              <a:t>13</a:t>
            </a:fld>
            <a:endParaRPr lang="en-US"/>
          </a:p>
        </p:txBody>
      </p:sp>
    </p:spTree>
    <p:extLst>
      <p:ext uri="{BB962C8B-B14F-4D97-AF65-F5344CB8AC3E}">
        <p14:creationId xmlns:p14="http://schemas.microsoft.com/office/powerpoint/2010/main" val="26970553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You could grab a Big Mac in 1983 for $1.25.  Today that’s over</a:t>
            </a:r>
            <a:r>
              <a:rPr lang="en-US" baseline="0" dirty="0" smtClean="0"/>
              <a:t> $3.  </a:t>
            </a:r>
            <a:endParaRPr lang="en-US" dirty="0" smtClean="0"/>
          </a:p>
        </p:txBody>
      </p:sp>
      <p:sp>
        <p:nvSpPr>
          <p:cNvPr id="4" name="Slide Number Placeholder 3"/>
          <p:cNvSpPr>
            <a:spLocks noGrp="1"/>
          </p:cNvSpPr>
          <p:nvPr>
            <p:ph type="sldNum" sz="quarter" idx="5"/>
          </p:nvPr>
        </p:nvSpPr>
        <p:spPr/>
        <p:txBody>
          <a:bodyPr/>
          <a:lstStyle/>
          <a:p>
            <a:pPr>
              <a:defRPr/>
            </a:pPr>
            <a:fld id="{2D77E582-5116-4C00-BA44-C778CB985B66}" type="slidenum">
              <a:rPr lang="en-US" smtClean="0"/>
              <a:pPr>
                <a:defRPr/>
              </a:pPr>
              <a:t>14</a:t>
            </a:fld>
            <a:endParaRPr lang="en-US"/>
          </a:p>
        </p:txBody>
      </p:sp>
    </p:spTree>
    <p:extLst>
      <p:ext uri="{BB962C8B-B14F-4D97-AF65-F5344CB8AC3E}">
        <p14:creationId xmlns:p14="http://schemas.microsoft.com/office/powerpoint/2010/main" val="20229193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It’s interesting that postage stamp inflation is actually pretty low.  If they had averaged just 3% they should cost more like $.65 now. </a:t>
            </a:r>
          </a:p>
        </p:txBody>
      </p:sp>
      <p:sp>
        <p:nvSpPr>
          <p:cNvPr id="4" name="Slide Number Placeholder 3"/>
          <p:cNvSpPr>
            <a:spLocks noGrp="1"/>
          </p:cNvSpPr>
          <p:nvPr>
            <p:ph type="sldNum" sz="quarter" idx="5"/>
          </p:nvPr>
        </p:nvSpPr>
        <p:spPr/>
        <p:txBody>
          <a:bodyPr/>
          <a:lstStyle/>
          <a:p>
            <a:pPr>
              <a:defRPr/>
            </a:pPr>
            <a:fld id="{07D7B2E2-1190-415D-9737-D015BF841570}" type="slidenum">
              <a:rPr lang="en-US" smtClean="0"/>
              <a:pPr>
                <a:defRPr/>
              </a:pPr>
              <a:t>15</a:t>
            </a:fld>
            <a:endParaRPr lang="en-US"/>
          </a:p>
        </p:txBody>
      </p:sp>
    </p:spTree>
    <p:extLst>
      <p:ext uri="{BB962C8B-B14F-4D97-AF65-F5344CB8AC3E}">
        <p14:creationId xmlns:p14="http://schemas.microsoft.com/office/powerpoint/2010/main" val="37600378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A gallon of regular unleaded gas back in 1983 went for around</a:t>
            </a:r>
            <a:r>
              <a:rPr lang="en-US" baseline="0" dirty="0" smtClean="0"/>
              <a:t> </a:t>
            </a:r>
            <a:r>
              <a:rPr lang="en-US" dirty="0" smtClean="0"/>
              <a:t>$1.  Today that’s almost </a:t>
            </a:r>
            <a:r>
              <a:rPr lang="en-US" dirty="0" smtClean="0"/>
              <a:t>$4.  </a:t>
            </a:r>
            <a:r>
              <a:rPr lang="en-US" dirty="0" smtClean="0"/>
              <a:t>Again that’s a </a:t>
            </a:r>
            <a:r>
              <a:rPr lang="en-US" dirty="0" smtClean="0"/>
              <a:t>3.4% </a:t>
            </a:r>
            <a:r>
              <a:rPr lang="en-US" dirty="0" smtClean="0"/>
              <a:t>inflation rate. </a:t>
            </a:r>
          </a:p>
        </p:txBody>
      </p:sp>
      <p:sp>
        <p:nvSpPr>
          <p:cNvPr id="4" name="Slide Number Placeholder 3"/>
          <p:cNvSpPr>
            <a:spLocks noGrp="1"/>
          </p:cNvSpPr>
          <p:nvPr>
            <p:ph type="sldNum" sz="quarter" idx="5"/>
          </p:nvPr>
        </p:nvSpPr>
        <p:spPr/>
        <p:txBody>
          <a:bodyPr/>
          <a:lstStyle/>
          <a:p>
            <a:pPr>
              <a:defRPr/>
            </a:pPr>
            <a:fld id="{E1089298-BDC1-43CF-8582-DD7BF6F4591C}" type="slidenum">
              <a:rPr lang="en-US" smtClean="0"/>
              <a:pPr>
                <a:defRPr/>
              </a:pPr>
              <a:t>16</a:t>
            </a:fld>
            <a:endParaRPr lang="en-US"/>
          </a:p>
        </p:txBody>
      </p:sp>
    </p:spTree>
    <p:extLst>
      <p:ext uri="{BB962C8B-B14F-4D97-AF65-F5344CB8AC3E}">
        <p14:creationId xmlns:p14="http://schemas.microsoft.com/office/powerpoint/2010/main" val="40346916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The inflation rate on laundry detergent is very high.  That might be because</a:t>
            </a:r>
            <a:r>
              <a:rPr lang="en-US" baseline="0" dirty="0" smtClean="0"/>
              <a:t> most detergents today are marketed as “concentrated” meaning you need to use far less liquid that older formulations. </a:t>
            </a:r>
            <a:endParaRPr lang="en-US" dirty="0" smtClean="0"/>
          </a:p>
        </p:txBody>
      </p:sp>
      <p:sp>
        <p:nvSpPr>
          <p:cNvPr id="4" name="Slide Number Placeholder 3"/>
          <p:cNvSpPr>
            <a:spLocks noGrp="1"/>
          </p:cNvSpPr>
          <p:nvPr>
            <p:ph type="sldNum" sz="quarter" idx="5"/>
          </p:nvPr>
        </p:nvSpPr>
        <p:spPr/>
        <p:txBody>
          <a:bodyPr/>
          <a:lstStyle/>
          <a:p>
            <a:pPr>
              <a:defRPr/>
            </a:pPr>
            <a:fld id="{87BA1DA2-339F-4E27-9430-957387B8EBA8}" type="slidenum">
              <a:rPr lang="en-US" smtClean="0"/>
              <a:pPr>
                <a:defRPr/>
              </a:pPr>
              <a:t>17</a:t>
            </a:fld>
            <a:endParaRPr lang="en-US"/>
          </a:p>
        </p:txBody>
      </p:sp>
    </p:spTree>
    <p:extLst>
      <p:ext uri="{BB962C8B-B14F-4D97-AF65-F5344CB8AC3E}">
        <p14:creationId xmlns:p14="http://schemas.microsoft.com/office/powerpoint/2010/main" val="16664009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The median home price in 1983 was $105,000</a:t>
            </a:r>
            <a:r>
              <a:rPr lang="en-US" baseline="0" dirty="0" smtClean="0"/>
              <a:t> and today it’s up to over $289,000.  That sounds like a huge jump, but again, it’s only a 3% inflation rate.  </a:t>
            </a:r>
            <a:endParaRPr lang="en-US" dirty="0" smtClean="0"/>
          </a:p>
        </p:txBody>
      </p:sp>
      <p:sp>
        <p:nvSpPr>
          <p:cNvPr id="4" name="Slide Number Placeholder 3"/>
          <p:cNvSpPr>
            <a:spLocks noGrp="1"/>
          </p:cNvSpPr>
          <p:nvPr>
            <p:ph type="sldNum" sz="quarter" idx="5"/>
          </p:nvPr>
        </p:nvSpPr>
        <p:spPr/>
        <p:txBody>
          <a:bodyPr/>
          <a:lstStyle/>
          <a:p>
            <a:pPr>
              <a:defRPr/>
            </a:pPr>
            <a:fld id="{A1FF7E42-9508-4A1F-B7E7-B2225C1B6501}" type="slidenum">
              <a:rPr lang="en-US" smtClean="0"/>
              <a:pPr>
                <a:defRPr/>
              </a:pPr>
              <a:t>18</a:t>
            </a:fld>
            <a:endParaRPr lang="en-US"/>
          </a:p>
        </p:txBody>
      </p:sp>
    </p:spTree>
    <p:extLst>
      <p:ext uri="{BB962C8B-B14F-4D97-AF65-F5344CB8AC3E}">
        <p14:creationId xmlns:p14="http://schemas.microsoft.com/office/powerpoint/2010/main" val="14143883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Let’s call this the cost of basic transportation.  A Toyota Camry in 1983 cost $6,</a:t>
            </a:r>
            <a:r>
              <a:rPr lang="en-US" baseline="0" dirty="0" smtClean="0"/>
              <a:t>100.  Today the base price is around $25,000.  And we are now slightly over 4% inflation.  </a:t>
            </a:r>
            <a:endParaRPr lang="en-US" dirty="0" smtClean="0"/>
          </a:p>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E636C2F7-C137-4403-A6A7-EC723449BB01}" type="slidenum">
              <a:rPr lang="en-US" smtClean="0"/>
              <a:pPr>
                <a:defRPr/>
              </a:pPr>
              <a:t>19</a:t>
            </a:fld>
            <a:endParaRPr lang="en-US"/>
          </a:p>
        </p:txBody>
      </p:sp>
    </p:spTree>
    <p:extLst>
      <p:ext uri="{BB962C8B-B14F-4D97-AF65-F5344CB8AC3E}">
        <p14:creationId xmlns:p14="http://schemas.microsoft.com/office/powerpoint/2010/main" val="1413626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Does everyone remember the 80’s?  They were a wild and crazy time. Here are some of the memorable events</a:t>
            </a:r>
            <a:r>
              <a:rPr lang="en-US" baseline="0" dirty="0" smtClean="0"/>
              <a:t> 1983.  Many of these you will recall but some you might not know. </a:t>
            </a:r>
            <a:endParaRPr lang="en-US" dirty="0" smtClean="0"/>
          </a:p>
        </p:txBody>
      </p:sp>
      <p:sp>
        <p:nvSpPr>
          <p:cNvPr id="4" name="Slide Number Placeholder 3"/>
          <p:cNvSpPr>
            <a:spLocks noGrp="1"/>
          </p:cNvSpPr>
          <p:nvPr>
            <p:ph type="sldNum" sz="quarter" idx="5"/>
          </p:nvPr>
        </p:nvSpPr>
        <p:spPr/>
        <p:txBody>
          <a:bodyPr/>
          <a:lstStyle/>
          <a:p>
            <a:pPr>
              <a:defRPr/>
            </a:pPr>
            <a:fld id="{2764EDD5-5151-49AE-B8E6-AA6348DC3A49}" type="slidenum">
              <a:rPr lang="en-US" smtClean="0"/>
              <a:pPr>
                <a:defRPr/>
              </a:pPr>
              <a:t>2</a:t>
            </a:fld>
            <a:endParaRPr lang="en-US"/>
          </a:p>
        </p:txBody>
      </p:sp>
    </p:spTree>
    <p:extLst>
      <p:ext uri="{BB962C8B-B14F-4D97-AF65-F5344CB8AC3E}">
        <p14:creationId xmlns:p14="http://schemas.microsoft.com/office/powerpoint/2010/main" val="41702627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For</a:t>
            </a:r>
            <a:r>
              <a:rPr lang="en-US" baseline="0" dirty="0" smtClean="0"/>
              <a:t> a sportier ride…your inflation rate is lower.  A Corvette in 1983 cost $23,000 and you can grab one today for $59k…for a 3% inflation rate. </a:t>
            </a:r>
            <a:endParaRPr lang="en-US" dirty="0" smtClean="0"/>
          </a:p>
        </p:txBody>
      </p:sp>
      <p:sp>
        <p:nvSpPr>
          <p:cNvPr id="4" name="Slide Number Placeholder 3"/>
          <p:cNvSpPr>
            <a:spLocks noGrp="1"/>
          </p:cNvSpPr>
          <p:nvPr>
            <p:ph type="sldNum" sz="quarter" idx="5"/>
          </p:nvPr>
        </p:nvSpPr>
        <p:spPr/>
        <p:txBody>
          <a:bodyPr/>
          <a:lstStyle/>
          <a:p>
            <a:pPr>
              <a:defRPr/>
            </a:pPr>
            <a:fld id="{914C45E9-2065-41B6-BD9F-AE0EF668ED02}" type="slidenum">
              <a:rPr lang="en-US" smtClean="0"/>
              <a:pPr>
                <a:defRPr/>
              </a:pPr>
              <a:t>20</a:t>
            </a:fld>
            <a:endParaRPr lang="en-US"/>
          </a:p>
        </p:txBody>
      </p:sp>
    </p:spTree>
    <p:extLst>
      <p:ext uri="{BB962C8B-B14F-4D97-AF65-F5344CB8AC3E}">
        <p14:creationId xmlns:p14="http://schemas.microsoft.com/office/powerpoint/2010/main" val="7571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Personal computers are a fascinating item that have become commonplace in nearly everyone’s lives today.  Back in 1983 you could get a top-of-the-line PC for around $2,000. </a:t>
            </a:r>
            <a:r>
              <a:rPr lang="en-US" baseline="0" dirty="0" smtClean="0"/>
              <a:t>  But consider that back then the average computer had a 20 megabyte hard drive and 516K of RAM memory. </a:t>
            </a:r>
          </a:p>
          <a:p>
            <a:pPr eaLnBrk="1" hangingPunct="1"/>
            <a:endParaRPr lang="en-US" baseline="0" dirty="0" smtClean="0"/>
          </a:p>
          <a:p>
            <a:pPr eaLnBrk="1" hangingPunct="1"/>
            <a:r>
              <a:rPr lang="en-US" baseline="0" dirty="0" smtClean="0"/>
              <a:t>Modern computers not only cost less money…but even if you bought a really great PC today you are looking at infinitely greater capacity, processing power and memory.   So from the perspective of computing power, you are looking at a DE-</a:t>
            </a:r>
            <a:r>
              <a:rPr lang="en-US" baseline="0" dirty="0" err="1" smtClean="0"/>
              <a:t>flation</a:t>
            </a:r>
            <a:r>
              <a:rPr lang="en-US" baseline="0" dirty="0" smtClean="0"/>
              <a:t> rate that’s averaged negative 30% per year. </a:t>
            </a:r>
          </a:p>
          <a:p>
            <a:pPr eaLnBrk="1" hangingPunct="1"/>
            <a:endParaRPr lang="en-US" dirty="0" smtClean="0"/>
          </a:p>
          <a:p>
            <a:pPr eaLnBrk="1" hangingPunct="1"/>
            <a:r>
              <a:rPr lang="en-US" dirty="0" smtClean="0"/>
              <a:t>ADVISOR NOTE:</a:t>
            </a:r>
          </a:p>
          <a:p>
            <a:pPr eaLnBrk="1" hangingPunct="1"/>
            <a:r>
              <a:rPr lang="en-US" dirty="0" smtClean="0"/>
              <a:t>(This</a:t>
            </a:r>
            <a:r>
              <a:rPr lang="en-US" baseline="0" dirty="0" smtClean="0"/>
              <a:t> is an interesting analysis that opens up a sidebar idea.  Computers are a large part of increased worker productivity around the industrialized world.  It’s fun to get people remembering their first computer purchase…it almost always gets a laugh.)  </a:t>
            </a:r>
            <a:endParaRPr lang="en-US" dirty="0" smtClean="0"/>
          </a:p>
        </p:txBody>
      </p:sp>
      <p:sp>
        <p:nvSpPr>
          <p:cNvPr id="4" name="Slide Number Placeholder 3"/>
          <p:cNvSpPr>
            <a:spLocks noGrp="1"/>
          </p:cNvSpPr>
          <p:nvPr>
            <p:ph type="sldNum" sz="quarter" idx="5"/>
          </p:nvPr>
        </p:nvSpPr>
        <p:spPr/>
        <p:txBody>
          <a:bodyPr/>
          <a:lstStyle/>
          <a:p>
            <a:pPr>
              <a:defRPr/>
            </a:pPr>
            <a:fld id="{08CBEEC7-C665-417B-A092-1C7DD22EE150}" type="slidenum">
              <a:rPr lang="en-US" smtClean="0"/>
              <a:pPr>
                <a:defRPr/>
              </a:pPr>
              <a:t>21</a:t>
            </a:fld>
            <a:endParaRPr lang="en-US"/>
          </a:p>
        </p:txBody>
      </p:sp>
    </p:spTree>
    <p:extLst>
      <p:ext uri="{BB962C8B-B14F-4D97-AF65-F5344CB8AC3E}">
        <p14:creationId xmlns:p14="http://schemas.microsoft.com/office/powerpoint/2010/main" val="18649518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Of course, in 20 years computers may rule the world so we won’t have to worry about anything. </a:t>
            </a:r>
          </a:p>
        </p:txBody>
      </p:sp>
      <p:sp>
        <p:nvSpPr>
          <p:cNvPr id="4" name="Slide Number Placeholder 3"/>
          <p:cNvSpPr>
            <a:spLocks noGrp="1"/>
          </p:cNvSpPr>
          <p:nvPr>
            <p:ph type="sldNum" sz="quarter" idx="5"/>
          </p:nvPr>
        </p:nvSpPr>
        <p:spPr/>
        <p:txBody>
          <a:bodyPr/>
          <a:lstStyle/>
          <a:p>
            <a:pPr>
              <a:defRPr/>
            </a:pPr>
            <a:fld id="{08CBEEC7-C665-417B-A092-1C7DD22EE150}" type="slidenum">
              <a:rPr lang="en-US" smtClean="0"/>
              <a:pPr>
                <a:defRPr/>
              </a:pPr>
              <a:t>22</a:t>
            </a:fld>
            <a:endParaRPr lang="en-US"/>
          </a:p>
        </p:txBody>
      </p:sp>
    </p:spTree>
    <p:extLst>
      <p:ext uri="{BB962C8B-B14F-4D97-AF65-F5344CB8AC3E}">
        <p14:creationId xmlns:p14="http://schemas.microsoft.com/office/powerpoint/2010/main" val="15926855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The average movie ticket price in 1983 was $3.15.  Today that closer to $10.   And by the time you add in popcorn</a:t>
            </a:r>
            <a:r>
              <a:rPr lang="en-US" baseline="0" dirty="0" smtClean="0"/>
              <a:t> and soda you’re looking at $50 “date night” easily. </a:t>
            </a:r>
            <a:endParaRPr lang="en-US" dirty="0" smtClean="0"/>
          </a:p>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CAA5E43A-DFA6-4429-93EB-84B8CCBFA697}" type="slidenum">
              <a:rPr lang="en-US" smtClean="0"/>
              <a:pPr>
                <a:defRPr/>
              </a:pPr>
              <a:t>23</a:t>
            </a:fld>
            <a:endParaRPr lang="en-US"/>
          </a:p>
        </p:txBody>
      </p:sp>
    </p:spTree>
    <p:extLst>
      <p:ext uri="{BB962C8B-B14F-4D97-AF65-F5344CB8AC3E}">
        <p14:creationId xmlns:p14="http://schemas.microsoft.com/office/powerpoint/2010/main" val="14884416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The average</a:t>
            </a:r>
            <a:r>
              <a:rPr lang="en-US" baseline="0" dirty="0" smtClean="0"/>
              <a:t> annual cost for a private college tuition room and board has gone from $7500 up to $41000.  A 4-year bachelor’s degree would have cost you $30,000 back then.  Today that same degree would be over $160,000!   Those numbers are pretty staggering and they add up to a much higher than normal inflation rate of 5% per year.  </a:t>
            </a:r>
            <a:endParaRPr lang="en-US" dirty="0" smtClean="0"/>
          </a:p>
        </p:txBody>
      </p:sp>
      <p:sp>
        <p:nvSpPr>
          <p:cNvPr id="4" name="Slide Number Placeholder 3"/>
          <p:cNvSpPr>
            <a:spLocks noGrp="1"/>
          </p:cNvSpPr>
          <p:nvPr>
            <p:ph type="sldNum" sz="quarter" idx="5"/>
          </p:nvPr>
        </p:nvSpPr>
        <p:spPr/>
        <p:txBody>
          <a:bodyPr/>
          <a:lstStyle/>
          <a:p>
            <a:pPr>
              <a:defRPr/>
            </a:pPr>
            <a:fld id="{2D77E582-5116-4C00-BA44-C778CB985B66}" type="slidenum">
              <a:rPr lang="en-US" smtClean="0"/>
              <a:pPr>
                <a:defRPr/>
              </a:pPr>
              <a:t>24</a:t>
            </a:fld>
            <a:endParaRPr lang="en-US"/>
          </a:p>
        </p:txBody>
      </p:sp>
    </p:spTree>
    <p:extLst>
      <p:ext uri="{BB962C8B-B14F-4D97-AF65-F5344CB8AC3E}">
        <p14:creationId xmlns:p14="http://schemas.microsoft.com/office/powerpoint/2010/main" val="4258372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The average wedding.</a:t>
            </a:r>
          </a:p>
        </p:txBody>
      </p:sp>
      <p:sp>
        <p:nvSpPr>
          <p:cNvPr id="4" name="Slide Number Placeholder 3"/>
          <p:cNvSpPr>
            <a:spLocks noGrp="1"/>
          </p:cNvSpPr>
          <p:nvPr>
            <p:ph type="sldNum" sz="quarter" idx="5"/>
          </p:nvPr>
        </p:nvSpPr>
        <p:spPr/>
        <p:txBody>
          <a:bodyPr/>
          <a:lstStyle/>
          <a:p>
            <a:pPr>
              <a:defRPr/>
            </a:pPr>
            <a:fld id="{CAA5E43A-DFA6-4429-93EB-84B8CCBFA697}" type="slidenum">
              <a:rPr lang="en-US" smtClean="0"/>
              <a:pPr>
                <a:defRPr/>
              </a:pPr>
              <a:t>25</a:t>
            </a:fld>
            <a:endParaRPr lang="en-US"/>
          </a:p>
        </p:txBody>
      </p:sp>
    </p:spTree>
    <p:extLst>
      <p:ext uri="{BB962C8B-B14F-4D97-AF65-F5344CB8AC3E}">
        <p14:creationId xmlns:p14="http://schemas.microsoft.com/office/powerpoint/2010/main" val="24169151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kern="1200" dirty="0" smtClean="0">
                <a:solidFill>
                  <a:schemeClr val="tx1"/>
                </a:solidFill>
                <a:effectLst/>
                <a:latin typeface="+mn-lt"/>
                <a:ea typeface="+mn-ea"/>
                <a:cs typeface="+mn-cs"/>
              </a:rPr>
              <a:t>The most expensive wedding ever recorded.</a:t>
            </a:r>
          </a:p>
          <a:p>
            <a:r>
              <a:rPr lang="en-US" sz="1200" b="0" i="0" kern="1200" dirty="0" smtClean="0">
                <a:solidFill>
                  <a:schemeClr val="tx1"/>
                </a:solidFill>
                <a:effectLst/>
                <a:latin typeface="+mn-lt"/>
                <a:ea typeface="+mn-ea"/>
                <a:cs typeface="+mn-cs"/>
              </a:rPr>
              <a:t>#2 </a:t>
            </a:r>
            <a:r>
              <a:rPr lang="en-US" sz="1200" b="0" i="0" kern="1200" dirty="0" err="1" smtClean="0">
                <a:solidFill>
                  <a:schemeClr val="tx1"/>
                </a:solidFill>
                <a:effectLst/>
                <a:latin typeface="+mn-lt"/>
                <a:ea typeface="+mn-ea"/>
                <a:cs typeface="+mn-cs"/>
              </a:rPr>
              <a:t>Vanisha</a:t>
            </a:r>
            <a:r>
              <a:rPr lang="en-US" sz="1200" b="0" i="0" kern="1200" dirty="0" smtClean="0">
                <a:solidFill>
                  <a:schemeClr val="tx1"/>
                </a:solidFill>
                <a:effectLst/>
                <a:latin typeface="+mn-lt"/>
                <a:ea typeface="+mn-ea"/>
                <a:cs typeface="+mn-cs"/>
              </a:rPr>
              <a:t> Mittal and Amit Bhatia</a:t>
            </a:r>
          </a:p>
          <a:p>
            <a:r>
              <a:rPr lang="en-US" sz="1200" b="1" i="0" kern="1200" dirty="0" smtClean="0">
                <a:solidFill>
                  <a:schemeClr val="tx1"/>
                </a:solidFill>
                <a:effectLst/>
                <a:latin typeface="+mn-lt"/>
                <a:ea typeface="+mn-ea"/>
                <a:cs typeface="+mn-cs"/>
              </a:rPr>
              <a:t>The bill </a:t>
            </a:r>
            <a:r>
              <a:rPr lang="en-US" sz="1200" b="0" i="0" kern="1200" dirty="0" smtClean="0">
                <a:solidFill>
                  <a:schemeClr val="tx1"/>
                </a:solidFill>
                <a:effectLst/>
                <a:latin typeface="+mn-lt"/>
                <a:ea typeface="+mn-ea"/>
                <a:cs typeface="+mn-cs"/>
              </a:rPr>
              <a:t>was </a:t>
            </a:r>
            <a:r>
              <a:rPr lang="en-US" sz="1200" b="0" i="0" u="none" strike="noStrike" kern="1200" dirty="0" smtClean="0">
                <a:solidFill>
                  <a:schemeClr val="tx1"/>
                </a:solidFill>
                <a:effectLst/>
                <a:latin typeface="+mn-lt"/>
                <a:ea typeface="+mn-ea"/>
                <a:cs typeface="+mn-cs"/>
                <a:hlinkClick r:id="rId3"/>
              </a:rPr>
              <a:t>$60 million</a:t>
            </a:r>
            <a:r>
              <a:rPr lang="en-US" sz="1200" b="0" i="0" kern="1200" dirty="0" smtClean="0">
                <a:solidFill>
                  <a:schemeClr val="tx1"/>
                </a:solidFill>
                <a:effectLst/>
                <a:latin typeface="+mn-lt"/>
                <a:ea typeface="+mn-ea"/>
                <a:cs typeface="+mn-cs"/>
              </a:rPr>
              <a:t> in 2005, or $66 million when adjusted for inflation.</a:t>
            </a:r>
          </a:p>
          <a:p>
            <a:r>
              <a:rPr lang="en-US" sz="1200" b="1" i="0" kern="1200" dirty="0" smtClean="0">
                <a:solidFill>
                  <a:schemeClr val="tx1"/>
                </a:solidFill>
                <a:effectLst/>
                <a:latin typeface="+mn-lt"/>
                <a:ea typeface="+mn-ea"/>
                <a:cs typeface="+mn-cs"/>
              </a:rPr>
              <a:t>The bride</a:t>
            </a:r>
            <a:r>
              <a:rPr lang="en-US" sz="1200" b="0" i="0" kern="1200" dirty="0" smtClean="0">
                <a:solidFill>
                  <a:schemeClr val="tx1"/>
                </a:solidFill>
                <a:effectLst/>
                <a:latin typeface="+mn-lt"/>
                <a:ea typeface="+mn-ea"/>
                <a:cs typeface="+mn-cs"/>
              </a:rPr>
              <a:t> was the beautiful daughter of billionaire steel-magnate Lakshmi Mittal.</a:t>
            </a:r>
          </a:p>
          <a:p>
            <a:r>
              <a:rPr lang="en-US" sz="1200" b="1" i="0" kern="1200" dirty="0" smtClean="0">
                <a:solidFill>
                  <a:schemeClr val="tx1"/>
                </a:solidFill>
                <a:effectLst/>
                <a:latin typeface="+mn-lt"/>
                <a:ea typeface="+mn-ea"/>
                <a:cs typeface="+mn-cs"/>
              </a:rPr>
              <a:t>The groom </a:t>
            </a:r>
            <a:r>
              <a:rPr lang="en-US" sz="1200" b="0" i="0" kern="1200" dirty="0" smtClean="0">
                <a:solidFill>
                  <a:schemeClr val="tx1"/>
                </a:solidFill>
                <a:effectLst/>
                <a:latin typeface="+mn-lt"/>
                <a:ea typeface="+mn-ea"/>
                <a:cs typeface="+mn-cs"/>
              </a:rPr>
              <a:t>was a London-born </a:t>
            </a:r>
            <a:r>
              <a:rPr lang="en-US" sz="1200" b="0" i="0" kern="1200" dirty="0" err="1" smtClean="0">
                <a:solidFill>
                  <a:schemeClr val="tx1"/>
                </a:solidFill>
                <a:effectLst/>
                <a:latin typeface="+mn-lt"/>
                <a:ea typeface="+mn-ea"/>
                <a:cs typeface="+mn-cs"/>
              </a:rPr>
              <a:t>i</a:t>
            </a:r>
            <a:r>
              <a:rPr lang="en-US" sz="1200" b="0" i="0" kern="1200" dirty="0" smtClean="0">
                <a:solidFill>
                  <a:schemeClr val="tx1"/>
                </a:solidFill>
                <a:effectLst/>
                <a:latin typeface="+mn-lt"/>
                <a:ea typeface="+mn-ea"/>
                <a:cs typeface="+mn-cs"/>
              </a:rPr>
              <a:t>-banker, owner of </a:t>
            </a:r>
            <a:r>
              <a:rPr lang="en-US" sz="1200" b="0" i="0" u="none" strike="noStrike" kern="1200" dirty="0" smtClean="0">
                <a:solidFill>
                  <a:schemeClr val="tx1"/>
                </a:solidFill>
                <a:effectLst/>
                <a:latin typeface="+mn-lt"/>
                <a:ea typeface="+mn-ea"/>
                <a:cs typeface="+mn-cs"/>
                <a:hlinkClick r:id="rId4"/>
              </a:rPr>
              <a:t>Swordfish Investments</a:t>
            </a:r>
            <a:r>
              <a:rPr lang="en-US" sz="1200" b="0" i="0" kern="1200" dirty="0" smtClean="0">
                <a:solidFill>
                  <a:schemeClr val="tx1"/>
                </a:solidFill>
                <a:effectLst/>
                <a:latin typeface="+mn-lt"/>
                <a:ea typeface="+mn-ea"/>
                <a:cs typeface="+mn-cs"/>
              </a:rPr>
              <a:t>.</a:t>
            </a:r>
          </a:p>
          <a:p>
            <a:r>
              <a:rPr lang="en-US" sz="1200" b="1" i="0" kern="1200" dirty="0" smtClean="0">
                <a:solidFill>
                  <a:schemeClr val="tx1"/>
                </a:solidFill>
                <a:effectLst/>
                <a:latin typeface="+mn-lt"/>
                <a:ea typeface="+mn-ea"/>
                <a:cs typeface="+mn-cs"/>
              </a:rPr>
              <a:t>The wedding </a:t>
            </a:r>
            <a:r>
              <a:rPr lang="en-US" sz="1200" b="0" i="0" kern="1200" dirty="0" smtClean="0">
                <a:solidFill>
                  <a:schemeClr val="tx1"/>
                </a:solidFill>
                <a:effectLst/>
                <a:latin typeface="+mn-lt"/>
                <a:ea typeface="+mn-ea"/>
                <a:cs typeface="+mn-cs"/>
              </a:rPr>
              <a:t>featured invitations mailed in silver boxes, including plane tickets and rooms at a five-star Paris hotel. Five-day festivities at a 16th-century chateau and Versailles and a temporary wooden castle. Performances by Kylie Minogue, complementary Mouton Rothschild, and designer gift bags filled with jewels.</a:t>
            </a: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dirty="0" smtClean="0"/>
          </a:p>
        </p:txBody>
      </p:sp>
      <p:sp>
        <p:nvSpPr>
          <p:cNvPr id="4" name="Slide Number Placeholder 3"/>
          <p:cNvSpPr>
            <a:spLocks noGrp="1"/>
          </p:cNvSpPr>
          <p:nvPr>
            <p:ph type="sldNum" sz="quarter" idx="5"/>
          </p:nvPr>
        </p:nvSpPr>
        <p:spPr/>
        <p:txBody>
          <a:bodyPr/>
          <a:lstStyle/>
          <a:p>
            <a:pPr>
              <a:defRPr/>
            </a:pPr>
            <a:fld id="{CAA5E43A-DFA6-4429-93EB-84B8CCBFA697}" type="slidenum">
              <a:rPr lang="en-US" smtClean="0"/>
              <a:pPr>
                <a:defRPr/>
              </a:pPr>
              <a:t>26</a:t>
            </a:fld>
            <a:endParaRPr lang="en-US"/>
          </a:p>
        </p:txBody>
      </p:sp>
    </p:spTree>
    <p:extLst>
      <p:ext uri="{BB962C8B-B14F-4D97-AF65-F5344CB8AC3E}">
        <p14:creationId xmlns:p14="http://schemas.microsoft.com/office/powerpoint/2010/main" val="20947650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kern="1200" dirty="0" smtClean="0">
                <a:solidFill>
                  <a:schemeClr val="tx1"/>
                </a:solidFill>
                <a:effectLst/>
                <a:latin typeface="+mn-lt"/>
                <a:ea typeface="+mn-ea"/>
                <a:cs typeface="+mn-cs"/>
              </a:rPr>
              <a:t>A</a:t>
            </a:r>
            <a:r>
              <a:rPr lang="en-US" sz="1200" b="0" i="0" kern="1200" baseline="0" dirty="0" smtClean="0">
                <a:solidFill>
                  <a:schemeClr val="tx1"/>
                </a:solidFill>
                <a:effectLst/>
                <a:latin typeface="+mn-lt"/>
                <a:ea typeface="+mn-ea"/>
                <a:cs typeface="+mn-cs"/>
              </a:rPr>
              <a:t> slightly different alternative for a lot less money. </a:t>
            </a:r>
            <a:endParaRPr lang="en-US" dirty="0" smtClean="0"/>
          </a:p>
        </p:txBody>
      </p:sp>
      <p:sp>
        <p:nvSpPr>
          <p:cNvPr id="4" name="Slide Number Placeholder 3"/>
          <p:cNvSpPr>
            <a:spLocks noGrp="1"/>
          </p:cNvSpPr>
          <p:nvPr>
            <p:ph type="sldNum" sz="quarter" idx="5"/>
          </p:nvPr>
        </p:nvSpPr>
        <p:spPr/>
        <p:txBody>
          <a:bodyPr/>
          <a:lstStyle/>
          <a:p>
            <a:pPr>
              <a:defRPr/>
            </a:pPr>
            <a:fld id="{CAA5E43A-DFA6-4429-93EB-84B8CCBFA697}" type="slidenum">
              <a:rPr lang="en-US" smtClean="0"/>
              <a:pPr>
                <a:defRPr/>
              </a:pPr>
              <a:t>27</a:t>
            </a:fld>
            <a:endParaRPr lang="en-US"/>
          </a:p>
        </p:txBody>
      </p:sp>
    </p:spTree>
    <p:extLst>
      <p:ext uri="{BB962C8B-B14F-4D97-AF65-F5344CB8AC3E}">
        <p14:creationId xmlns:p14="http://schemas.microsoft.com/office/powerpoint/2010/main" val="24981512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ADVISOR NOTE:</a:t>
            </a:r>
          </a:p>
          <a:p>
            <a:pPr eaLnBrk="1" hangingPunct="1"/>
            <a:r>
              <a:rPr lang="en-US" dirty="0" smtClean="0"/>
              <a:t>(This</a:t>
            </a:r>
            <a:r>
              <a:rPr lang="en-US" baseline="0" dirty="0" smtClean="0"/>
              <a:t> can lead to a discussion about how significantly the equity market has consistently outpaced inflation over a very long time period.  The number does not include reinvested dividends. )</a:t>
            </a:r>
          </a:p>
          <a:p>
            <a:pPr eaLnBrk="1" hangingPunct="1"/>
            <a:endParaRPr lang="en-US" baseline="0" dirty="0" smtClean="0"/>
          </a:p>
          <a:p>
            <a:pPr eaLnBrk="1" hangingPunct="1"/>
            <a:r>
              <a:rPr lang="en-US" baseline="0" dirty="0" smtClean="0"/>
              <a:t>(Also, i</a:t>
            </a:r>
            <a:r>
              <a:rPr lang="en-US" dirty="0" smtClean="0"/>
              <a:t>f you need to change the number on the Dow to reflect current market levels closer</a:t>
            </a:r>
            <a:r>
              <a:rPr lang="en-US" baseline="0" dirty="0" smtClean="0"/>
              <a:t> to your actual presentation date, </a:t>
            </a:r>
            <a:r>
              <a:rPr lang="en-US" dirty="0" smtClean="0"/>
              <a:t>note that the average growth rate number will remain the same within a band</a:t>
            </a:r>
            <a:r>
              <a:rPr lang="en-US" baseline="0" dirty="0" smtClean="0"/>
              <a:t> from approx. 21,600 on the low end to 29,600 on the high end.  If we dip below 21,600, you can round down to 8% per year.  Above 29,700 you can round up to 10% per year. )</a:t>
            </a:r>
            <a:endParaRPr lang="en-US" dirty="0" smtClean="0"/>
          </a:p>
        </p:txBody>
      </p:sp>
      <p:sp>
        <p:nvSpPr>
          <p:cNvPr id="4" name="Slide Number Placeholder 3"/>
          <p:cNvSpPr>
            <a:spLocks noGrp="1"/>
          </p:cNvSpPr>
          <p:nvPr>
            <p:ph type="sldNum" sz="quarter" idx="5"/>
          </p:nvPr>
        </p:nvSpPr>
        <p:spPr/>
        <p:txBody>
          <a:bodyPr/>
          <a:lstStyle/>
          <a:p>
            <a:pPr>
              <a:defRPr/>
            </a:pPr>
            <a:fld id="{55AFF28D-AF24-4BB0-9030-E6987A6EFB6E}" type="slidenum">
              <a:rPr lang="en-US" smtClean="0"/>
              <a:pPr>
                <a:defRPr/>
              </a:pPr>
              <a:t>28</a:t>
            </a:fld>
            <a:endParaRPr lang="en-US"/>
          </a:p>
        </p:txBody>
      </p:sp>
    </p:spTree>
    <p:extLst>
      <p:ext uri="{BB962C8B-B14F-4D97-AF65-F5344CB8AC3E}">
        <p14:creationId xmlns:p14="http://schemas.microsoft.com/office/powerpoint/2010/main" val="37608237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In case you were curious…the Federal minimum wage in 1983 was $3.25.</a:t>
            </a:r>
            <a:r>
              <a:rPr lang="en-US" baseline="0" dirty="0" smtClean="0"/>
              <a:t>  Today it’s $7.25.  That’s an average annual increase of </a:t>
            </a:r>
            <a:r>
              <a:rPr lang="en-US" baseline="0" dirty="0" smtClean="0"/>
              <a:t>2.1%...</a:t>
            </a:r>
            <a:r>
              <a:rPr lang="en-US" baseline="0" dirty="0" smtClean="0"/>
              <a:t>not even keeping up with inflation. </a:t>
            </a:r>
          </a:p>
        </p:txBody>
      </p:sp>
      <p:sp>
        <p:nvSpPr>
          <p:cNvPr id="4" name="Slide Number Placeholder 3"/>
          <p:cNvSpPr>
            <a:spLocks noGrp="1"/>
          </p:cNvSpPr>
          <p:nvPr>
            <p:ph type="sldNum" sz="quarter" idx="5"/>
          </p:nvPr>
        </p:nvSpPr>
        <p:spPr/>
        <p:txBody>
          <a:bodyPr/>
          <a:lstStyle/>
          <a:p>
            <a:pPr>
              <a:defRPr/>
            </a:pPr>
            <a:fld id="{55AFF28D-AF24-4BB0-9030-E6987A6EFB6E}" type="slidenum">
              <a:rPr lang="en-US" smtClean="0"/>
              <a:pPr>
                <a:defRPr/>
              </a:pPr>
              <a:t>29</a:t>
            </a:fld>
            <a:endParaRPr lang="en-US"/>
          </a:p>
        </p:txBody>
      </p:sp>
    </p:spTree>
    <p:extLst>
      <p:ext uri="{BB962C8B-B14F-4D97-AF65-F5344CB8AC3E}">
        <p14:creationId xmlns:p14="http://schemas.microsoft.com/office/powerpoint/2010/main" val="3830228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Here are some of the most memorable events of that wonderful year. </a:t>
            </a:r>
          </a:p>
        </p:txBody>
      </p:sp>
      <p:sp>
        <p:nvSpPr>
          <p:cNvPr id="4" name="Slide Number Placeholder 3"/>
          <p:cNvSpPr>
            <a:spLocks noGrp="1"/>
          </p:cNvSpPr>
          <p:nvPr>
            <p:ph type="sldNum" sz="quarter" idx="5"/>
          </p:nvPr>
        </p:nvSpPr>
        <p:spPr/>
        <p:txBody>
          <a:bodyPr/>
          <a:lstStyle/>
          <a:p>
            <a:pPr>
              <a:defRPr/>
            </a:pPr>
            <a:fld id="{2764EDD5-5151-49AE-B8E6-AA6348DC3A49}" type="slidenum">
              <a:rPr lang="en-US" smtClean="0"/>
              <a:pPr>
                <a:defRPr/>
              </a:pPr>
              <a:t>3</a:t>
            </a:fld>
            <a:endParaRPr lang="en-US"/>
          </a:p>
        </p:txBody>
      </p:sp>
    </p:spTree>
    <p:extLst>
      <p:ext uri="{BB962C8B-B14F-4D97-AF65-F5344CB8AC3E}">
        <p14:creationId xmlns:p14="http://schemas.microsoft.com/office/powerpoint/2010/main" val="789126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aseline="0" dirty="0" smtClean="0"/>
              <a:t>1983 was the early age of the Personal Computer.  Lotus launched one of the most successful software programs in history called Lotus 123.  This software was actually credited for starting the whole computer revolution.  It was called “The Killer App” and made computers a necessary and useful part of people’s lives.  Also in 1983 Microsoft launched a program that is still in use today called Word…which is now used by over 1.2 billion people worldwide.  </a:t>
            </a:r>
            <a:endParaRPr lang="en-US" dirty="0" smtClean="0"/>
          </a:p>
        </p:txBody>
      </p:sp>
      <p:sp>
        <p:nvSpPr>
          <p:cNvPr id="4" name="Slide Number Placeholder 3"/>
          <p:cNvSpPr>
            <a:spLocks noGrp="1"/>
          </p:cNvSpPr>
          <p:nvPr>
            <p:ph type="sldNum" sz="quarter" idx="5"/>
          </p:nvPr>
        </p:nvSpPr>
        <p:spPr/>
        <p:txBody>
          <a:bodyPr/>
          <a:lstStyle/>
          <a:p>
            <a:pPr>
              <a:defRPr/>
            </a:pPr>
            <a:fld id="{2764EDD5-5151-49AE-B8E6-AA6348DC3A49}" type="slidenum">
              <a:rPr lang="en-US" smtClean="0"/>
              <a:pPr>
                <a:defRPr/>
              </a:pPr>
              <a:t>4</a:t>
            </a:fld>
            <a:endParaRPr lang="en-US"/>
          </a:p>
        </p:txBody>
      </p:sp>
    </p:spTree>
    <p:extLst>
      <p:ext uri="{BB962C8B-B14F-4D97-AF65-F5344CB8AC3E}">
        <p14:creationId xmlns:p14="http://schemas.microsoft.com/office/powerpoint/2010/main" val="2769780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Dr. Sally Ride became the first US woman in space.  She was a Mission Specialist on STS-7, the Space Shuttle Challenger, which launched from Kennedy Space Center, Florida, on June 18, 1983.  The Russians beat us in the “equal opportunity” space category by 20 years.  One June 16, 1963, Valentia Tereshkova</a:t>
            </a:r>
            <a:r>
              <a:rPr lang="en-US" baseline="0" dirty="0" smtClean="0"/>
              <a:t> was the first woman ever in space. She flew aboard </a:t>
            </a:r>
            <a:r>
              <a:rPr lang="en-US" baseline="0" dirty="0" err="1" smtClean="0"/>
              <a:t>Vostok</a:t>
            </a:r>
            <a:r>
              <a:rPr lang="en-US" baseline="0" dirty="0" smtClean="0"/>
              <a:t> 6.   </a:t>
            </a:r>
            <a:endParaRPr lang="en-US" dirty="0" smtClean="0"/>
          </a:p>
        </p:txBody>
      </p:sp>
      <p:sp>
        <p:nvSpPr>
          <p:cNvPr id="4" name="Slide Number Placeholder 3"/>
          <p:cNvSpPr>
            <a:spLocks noGrp="1"/>
          </p:cNvSpPr>
          <p:nvPr>
            <p:ph type="sldNum" sz="quarter" idx="5"/>
          </p:nvPr>
        </p:nvSpPr>
        <p:spPr/>
        <p:txBody>
          <a:bodyPr/>
          <a:lstStyle/>
          <a:p>
            <a:pPr>
              <a:defRPr/>
            </a:pPr>
            <a:fld id="{2764EDD5-5151-49AE-B8E6-AA6348DC3A49}" type="slidenum">
              <a:rPr lang="en-US" smtClean="0"/>
              <a:pPr>
                <a:defRPr/>
              </a:pPr>
              <a:t>5</a:t>
            </a:fld>
            <a:endParaRPr lang="en-US"/>
          </a:p>
        </p:txBody>
      </p:sp>
    </p:spTree>
    <p:extLst>
      <p:ext uri="{BB962C8B-B14F-4D97-AF65-F5344CB8AC3E}">
        <p14:creationId xmlns:p14="http://schemas.microsoft.com/office/powerpoint/2010/main" val="2663169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In 1983, the Advanced Research Projects Agency linked up a system of computers from several universities</a:t>
            </a:r>
            <a:r>
              <a:rPr lang="en-US" baseline="0" dirty="0" smtClean="0"/>
              <a:t> as part of something called ARPANET. This was </a:t>
            </a:r>
            <a:r>
              <a:rPr lang="en-US" dirty="0" smtClean="0"/>
              <a:t>the first group to adopt the new TCP/IP protocol which was backbone technical foundation of the internet. </a:t>
            </a:r>
          </a:p>
        </p:txBody>
      </p:sp>
      <p:sp>
        <p:nvSpPr>
          <p:cNvPr id="4" name="Slide Number Placeholder 3"/>
          <p:cNvSpPr>
            <a:spLocks noGrp="1"/>
          </p:cNvSpPr>
          <p:nvPr>
            <p:ph type="sldNum" sz="quarter" idx="5"/>
          </p:nvPr>
        </p:nvSpPr>
        <p:spPr/>
        <p:txBody>
          <a:bodyPr/>
          <a:lstStyle/>
          <a:p>
            <a:pPr>
              <a:defRPr/>
            </a:pPr>
            <a:fld id="{2764EDD5-5151-49AE-B8E6-AA6348DC3A49}" type="slidenum">
              <a:rPr lang="en-US" smtClean="0"/>
              <a:pPr>
                <a:defRPr/>
              </a:pPr>
              <a:t>6</a:t>
            </a:fld>
            <a:endParaRPr lang="en-US"/>
          </a:p>
        </p:txBody>
      </p:sp>
    </p:spTree>
    <p:extLst>
      <p:ext uri="{BB962C8B-B14F-4D97-AF65-F5344CB8AC3E}">
        <p14:creationId xmlns:p14="http://schemas.microsoft.com/office/powerpoint/2010/main" val="3029737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President Ronald Reagan in an attempt to end the cold war and make nuclear weapons obsolete, proposed the Strategic Defense Initiative or SDI.  People very quickly dubbed this the “Star Wars Defense.”  It was supposed to be a space-based system including lasers and particle beam weapons to intercept</a:t>
            </a:r>
            <a:r>
              <a:rPr lang="en-US" baseline="0" dirty="0" smtClean="0"/>
              <a:t> incoming enemy ballistic missiles. But it never </a:t>
            </a:r>
            <a:r>
              <a:rPr lang="en-US" dirty="0" smtClean="0"/>
              <a:t>really got off the ground.</a:t>
            </a:r>
            <a:r>
              <a:rPr lang="en-US" baseline="0" dirty="0" smtClean="0"/>
              <a:t> </a:t>
            </a:r>
            <a:endParaRPr lang="en-US" dirty="0" smtClean="0"/>
          </a:p>
        </p:txBody>
      </p:sp>
      <p:sp>
        <p:nvSpPr>
          <p:cNvPr id="4" name="Slide Number Placeholder 3"/>
          <p:cNvSpPr>
            <a:spLocks noGrp="1"/>
          </p:cNvSpPr>
          <p:nvPr>
            <p:ph type="sldNum" sz="quarter" idx="5"/>
          </p:nvPr>
        </p:nvSpPr>
        <p:spPr/>
        <p:txBody>
          <a:bodyPr/>
          <a:lstStyle/>
          <a:p>
            <a:pPr>
              <a:defRPr/>
            </a:pPr>
            <a:fld id="{2764EDD5-5151-49AE-B8E6-AA6348DC3A49}" type="slidenum">
              <a:rPr lang="en-US" smtClean="0"/>
              <a:pPr>
                <a:defRPr/>
              </a:pPr>
              <a:t>7</a:t>
            </a:fld>
            <a:endParaRPr lang="en-US"/>
          </a:p>
        </p:txBody>
      </p:sp>
    </p:spTree>
    <p:extLst>
      <p:ext uri="{BB962C8B-B14F-4D97-AF65-F5344CB8AC3E}">
        <p14:creationId xmlns:p14="http://schemas.microsoft.com/office/powerpoint/2010/main" val="2207678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Michael Jackson’s Thriller was the most</a:t>
            </a:r>
            <a:r>
              <a:rPr lang="en-US" baseline="0" dirty="0" smtClean="0"/>
              <a:t> popular record album of all time with 33 million copies sold.  But recent data including streaming, showed that it was overtaken by The Eagles Greatest Hits at 38 million copies sold and downloaded!</a:t>
            </a:r>
            <a:endParaRPr lang="en-US" dirty="0" smtClean="0"/>
          </a:p>
        </p:txBody>
      </p:sp>
      <p:sp>
        <p:nvSpPr>
          <p:cNvPr id="4" name="Slide Number Placeholder 3"/>
          <p:cNvSpPr>
            <a:spLocks noGrp="1"/>
          </p:cNvSpPr>
          <p:nvPr>
            <p:ph type="sldNum" sz="quarter" idx="5"/>
          </p:nvPr>
        </p:nvSpPr>
        <p:spPr/>
        <p:txBody>
          <a:bodyPr/>
          <a:lstStyle/>
          <a:p>
            <a:pPr>
              <a:defRPr/>
            </a:pPr>
            <a:fld id="{2764EDD5-5151-49AE-B8E6-AA6348DC3A49}" type="slidenum">
              <a:rPr lang="en-US" smtClean="0"/>
              <a:pPr>
                <a:defRPr/>
              </a:pPr>
              <a:t>8</a:t>
            </a:fld>
            <a:endParaRPr lang="en-US"/>
          </a:p>
        </p:txBody>
      </p:sp>
    </p:spTree>
    <p:extLst>
      <p:ext uri="{BB962C8B-B14F-4D97-AF65-F5344CB8AC3E}">
        <p14:creationId xmlns:p14="http://schemas.microsoft.com/office/powerpoint/2010/main" val="549158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The final episode of MASH ended a successful 11-year run and was watched by over 77% of TV viewers.  Excluding </a:t>
            </a:r>
            <a:r>
              <a:rPr lang="en-US" dirty="0" err="1" smtClean="0"/>
              <a:t>Superbowls</a:t>
            </a:r>
            <a:r>
              <a:rPr lang="en-US" dirty="0" smtClean="0"/>
              <a:t>, it was the most watched TV show of all time. </a:t>
            </a:r>
          </a:p>
        </p:txBody>
      </p:sp>
      <p:sp>
        <p:nvSpPr>
          <p:cNvPr id="4" name="Slide Number Placeholder 3"/>
          <p:cNvSpPr>
            <a:spLocks noGrp="1"/>
          </p:cNvSpPr>
          <p:nvPr>
            <p:ph type="sldNum" sz="quarter" idx="5"/>
          </p:nvPr>
        </p:nvSpPr>
        <p:spPr/>
        <p:txBody>
          <a:bodyPr/>
          <a:lstStyle/>
          <a:p>
            <a:pPr>
              <a:defRPr/>
            </a:pPr>
            <a:fld id="{2764EDD5-5151-49AE-B8E6-AA6348DC3A49}" type="slidenum">
              <a:rPr lang="en-US" smtClean="0"/>
              <a:pPr>
                <a:defRPr/>
              </a:pPr>
              <a:t>9</a:t>
            </a:fld>
            <a:endParaRPr lang="en-US"/>
          </a:p>
        </p:txBody>
      </p:sp>
    </p:spTree>
    <p:extLst>
      <p:ext uri="{BB962C8B-B14F-4D97-AF65-F5344CB8AC3E}">
        <p14:creationId xmlns:p14="http://schemas.microsoft.com/office/powerpoint/2010/main" val="860683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82999"/>
            <a:ext cx="9116602" cy="1088602"/>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7000">
              <a:schemeClr val="bg1">
                <a:lumMod val="75000"/>
              </a:schemeClr>
            </a:gs>
            <a:gs pos="71000">
              <a:srgbClr val="021758"/>
            </a:gs>
            <a:gs pos="94258">
              <a:srgbClr val="000000"/>
            </a:gs>
            <a:gs pos="0">
              <a:srgbClr val="000000"/>
            </a:gs>
          </a:gsLst>
          <a:lin ang="5400000" scaled="1"/>
          <a:tileRect/>
        </a:gradFill>
        <a:effectLst/>
      </p:bgPr>
    </p:bg>
    <p:spTree>
      <p:nvGrpSpPr>
        <p:cNvPr id="1" name=""/>
        <p:cNvGrpSpPr/>
        <p:nvPr/>
      </p:nvGrpSpPr>
      <p:grpSpPr>
        <a:xfrm>
          <a:off x="0" y="0"/>
          <a:ext cx="0" cy="0"/>
          <a:chOff x="0" y="0"/>
          <a:chExt cx="0" cy="0"/>
        </a:xfrm>
      </p:grpSpPr>
      <p:sp>
        <p:nvSpPr>
          <p:cNvPr id="434178" name="Rectangle 2"/>
          <p:cNvSpPr>
            <a:spLocks noGrp="1" noChangeArrowheads="1"/>
          </p:cNvSpPr>
          <p:nvPr>
            <p:ph type="title"/>
          </p:nvPr>
        </p:nvSpPr>
        <p:spPr bwMode="auto">
          <a:xfrm>
            <a:off x="979488" y="914400"/>
            <a:ext cx="7772400" cy="1143000"/>
          </a:xfrm>
          <a:prstGeom prst="rect">
            <a:avLst/>
          </a:prstGeom>
          <a:noFill/>
          <a:ln w="9525">
            <a:noFill/>
            <a:miter lim="800000"/>
            <a:headEnd/>
            <a:tailEnd/>
          </a:ln>
          <a:effectLst>
            <a:outerShdw dist="35921" dir="2700000" algn="ctr" rotWithShape="0">
              <a:srgbClr val="000000"/>
            </a:outerShdw>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434179" name="Rectangle 3"/>
          <p:cNvSpPr>
            <a:spLocks noGrp="1" noChangeArrowheads="1"/>
          </p:cNvSpPr>
          <p:nvPr>
            <p:ph type="body" idx="1"/>
          </p:nvPr>
        </p:nvSpPr>
        <p:spPr bwMode="auto">
          <a:xfrm>
            <a:off x="1120775" y="2197100"/>
            <a:ext cx="7394575" cy="2605088"/>
          </a:xfrm>
          <a:prstGeom prst="rect">
            <a:avLst/>
          </a:prstGeom>
          <a:noFill/>
          <a:ln w="9525">
            <a:noFill/>
            <a:miter lim="800000"/>
            <a:headEnd/>
            <a:tailEnd/>
          </a:ln>
          <a:effectLst>
            <a:outerShdw dist="35921" dir="2700000" algn="ctr" rotWithShape="0">
              <a:srgbClr val="000000"/>
            </a:outerShdw>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74" r:id="rId1"/>
    <p:sldLayoutId id="2147483675" r:id="rId2"/>
  </p:sldLayoutIdLst>
  <p:timing>
    <p:tnLst>
      <p:par>
        <p:cTn id="1" dur="indefinite" restart="never" nodeType="tmRoot"/>
      </p:par>
    </p:tnLst>
  </p:timing>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Arial" charset="0"/>
        </a:defRPr>
      </a:lvl2pPr>
      <a:lvl3pPr algn="ctr" rtl="0" eaLnBrk="0" fontAlgn="base" hangingPunct="0">
        <a:spcBef>
          <a:spcPct val="0"/>
        </a:spcBef>
        <a:spcAft>
          <a:spcPct val="0"/>
        </a:spcAft>
        <a:defRPr sz="4000" b="1">
          <a:solidFill>
            <a:schemeClr val="tx2"/>
          </a:solidFill>
          <a:latin typeface="Arial" charset="0"/>
        </a:defRPr>
      </a:lvl3pPr>
      <a:lvl4pPr algn="ctr" rtl="0" eaLnBrk="0" fontAlgn="base" hangingPunct="0">
        <a:spcBef>
          <a:spcPct val="0"/>
        </a:spcBef>
        <a:spcAft>
          <a:spcPct val="0"/>
        </a:spcAft>
        <a:defRPr sz="4000" b="1">
          <a:solidFill>
            <a:schemeClr val="tx2"/>
          </a:solidFill>
          <a:latin typeface="Arial" charset="0"/>
        </a:defRPr>
      </a:lvl4pPr>
      <a:lvl5pPr algn="ctr" rtl="0" eaLnBrk="0" fontAlgn="base" hangingPunct="0">
        <a:spcBef>
          <a:spcPct val="0"/>
        </a:spcBef>
        <a:spcAft>
          <a:spcPct val="0"/>
        </a:spcAft>
        <a:defRPr sz="4000" b="1">
          <a:solidFill>
            <a:schemeClr val="tx2"/>
          </a:solidFill>
          <a:latin typeface="Arial" charset="0"/>
        </a:defRPr>
      </a:lvl5pPr>
      <a:lvl6pPr marL="457200" algn="ctr" rtl="0" eaLnBrk="0" fontAlgn="base" hangingPunct="0">
        <a:spcBef>
          <a:spcPct val="0"/>
        </a:spcBef>
        <a:spcAft>
          <a:spcPct val="0"/>
        </a:spcAft>
        <a:defRPr sz="4000" b="1">
          <a:solidFill>
            <a:schemeClr val="tx2"/>
          </a:solidFill>
          <a:latin typeface="Arial" charset="0"/>
        </a:defRPr>
      </a:lvl6pPr>
      <a:lvl7pPr marL="914400" algn="ctr" rtl="0" eaLnBrk="0" fontAlgn="base" hangingPunct="0">
        <a:spcBef>
          <a:spcPct val="0"/>
        </a:spcBef>
        <a:spcAft>
          <a:spcPct val="0"/>
        </a:spcAft>
        <a:defRPr sz="4000" b="1">
          <a:solidFill>
            <a:schemeClr val="tx2"/>
          </a:solidFill>
          <a:latin typeface="Arial" charset="0"/>
        </a:defRPr>
      </a:lvl7pPr>
      <a:lvl8pPr marL="1371600" algn="ctr" rtl="0" eaLnBrk="0" fontAlgn="base" hangingPunct="0">
        <a:spcBef>
          <a:spcPct val="0"/>
        </a:spcBef>
        <a:spcAft>
          <a:spcPct val="0"/>
        </a:spcAft>
        <a:defRPr sz="4000" b="1">
          <a:solidFill>
            <a:schemeClr val="tx2"/>
          </a:solidFill>
          <a:latin typeface="Arial" charset="0"/>
        </a:defRPr>
      </a:lvl8pPr>
      <a:lvl9pPr marL="1828800" algn="ctr" rtl="0" eaLnBrk="0" fontAlgn="base" hangingPunct="0">
        <a:spcBef>
          <a:spcPct val="0"/>
        </a:spcBef>
        <a:spcAft>
          <a:spcPct val="0"/>
        </a:spcAft>
        <a:defRPr sz="40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5000"/>
        <a:buFont typeface="Monotype Sorts"/>
        <a:buChar char="u"/>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SzPct val="65000"/>
        <a:buFont typeface="Monotype Sorts"/>
        <a:buChar char="F"/>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10.xml"/><Relationship Id="rId7"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17.png"/><Relationship Id="rId5" Type="http://schemas.openxmlformats.org/officeDocument/2006/relationships/image" Target="../media/image9.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gradFill flip="none" rotWithShape="1">
            <a:gsLst>
              <a:gs pos="0">
                <a:srgbClr val="000001"/>
              </a:gs>
              <a:gs pos="100000">
                <a:srgbClr val="00205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0" name="Oval 22"/>
          <p:cNvSpPr>
            <a:spLocks noChangeArrowheads="1"/>
          </p:cNvSpPr>
          <p:nvPr/>
        </p:nvSpPr>
        <p:spPr bwMode="auto">
          <a:xfrm>
            <a:off x="392901" y="1523999"/>
            <a:ext cx="8406355" cy="3758537"/>
          </a:xfrm>
          <a:prstGeom prst="ellipse">
            <a:avLst/>
          </a:prstGeom>
          <a:solidFill>
            <a:srgbClr val="000000"/>
          </a:solidFill>
          <a:ln w="9525" algn="ctr">
            <a:noFill/>
            <a:round/>
            <a:headEnd/>
            <a:tailEnd/>
          </a:ln>
        </p:spPr>
        <p:txBody>
          <a:bodyPr/>
          <a:lstStyle/>
          <a:p>
            <a:pPr eaLnBrk="0" hangingPunct="0"/>
            <a:endParaRPr lang="en-US" sz="2800">
              <a:latin typeface="Times New Roman" pitchFamily="18" charset="0"/>
            </a:endParaRPr>
          </a:p>
        </p:txBody>
      </p:sp>
      <p:pic>
        <p:nvPicPr>
          <p:cNvPr id="2051" name="Picture 21" descr="Pricewasright.tif"/>
          <p:cNvPicPr>
            <a:picLocks noChangeAspect="1"/>
          </p:cNvPicPr>
          <p:nvPr/>
        </p:nvPicPr>
        <p:blipFill>
          <a:blip r:embed="rId3" cstate="print"/>
          <a:srcRect/>
          <a:stretch>
            <a:fillRect/>
          </a:stretch>
        </p:blipFill>
        <p:spPr bwMode="auto">
          <a:xfrm>
            <a:off x="1371601" y="609600"/>
            <a:ext cx="6560916" cy="5763412"/>
          </a:xfrm>
          <a:prstGeom prst="rect">
            <a:avLst/>
          </a:prstGeom>
          <a:noFill/>
          <a:ln w="9525">
            <a:noFill/>
            <a:miter lim="800000"/>
            <a:headEnd/>
            <a:tailEnd/>
          </a:ln>
        </p:spPr>
      </p:pic>
    </p:spTree>
    <p:extLst>
      <p:ext uri="{BB962C8B-B14F-4D97-AF65-F5344CB8AC3E}">
        <p14:creationId xmlns:p14="http://schemas.microsoft.com/office/powerpoint/2010/main" val="1137461390"/>
      </p:ext>
    </p:extLst>
  </p:cSld>
  <p:clrMapOvr>
    <a:masterClrMapping/>
  </p:clrMapOvr>
  <mc:AlternateContent xmlns:mc="http://schemas.openxmlformats.org/markup-compatibility/2006" xmlns:p14="http://schemas.microsoft.com/office/powerpoint/2010/main">
    <mc:Choice Requires="p14">
      <p:transition spd="slow" p14:dur="2000" advTm="25016"/>
    </mc:Choice>
    <mc:Fallback xmlns="">
      <p:transition spd="slow" advTm="25016"/>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6947" y="762990"/>
            <a:ext cx="9007595" cy="5386090"/>
          </a:xfrm>
          <a:prstGeom prst="rect">
            <a:avLst/>
          </a:prstGeom>
          <a:noFill/>
        </p:spPr>
        <p:txBody>
          <a:bodyPr wrap="none" rtlCol="0">
            <a:spAutoFit/>
          </a:bodyPr>
          <a:lstStyle/>
          <a:p>
            <a:pPr algn="ctr"/>
            <a:r>
              <a:rPr lang="en-US" sz="34400" b="1" dirty="0"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1983</a:t>
            </a:r>
            <a:endParaRPr lang="en-US" sz="6600" b="1"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4"/>
          <a:stretch>
            <a:fillRect/>
          </a:stretch>
        </p:blipFill>
        <p:spPr>
          <a:xfrm>
            <a:off x="734668" y="1581516"/>
            <a:ext cx="2286000" cy="1401868"/>
          </a:xfrm>
          <a:prstGeom prst="rect">
            <a:avLst/>
          </a:prstGeom>
        </p:spPr>
      </p:pic>
      <p:pic>
        <p:nvPicPr>
          <p:cNvPr id="6" name="Picture 5"/>
          <p:cNvPicPr>
            <a:picLocks noChangeAspect="1"/>
          </p:cNvPicPr>
          <p:nvPr/>
        </p:nvPicPr>
        <p:blipFill>
          <a:blip r:embed="rId5"/>
          <a:stretch>
            <a:fillRect/>
          </a:stretch>
        </p:blipFill>
        <p:spPr>
          <a:xfrm>
            <a:off x="4343400" y="2532639"/>
            <a:ext cx="1454298" cy="1914331"/>
          </a:xfrm>
          <a:prstGeom prst="rect">
            <a:avLst/>
          </a:prstGeom>
        </p:spPr>
      </p:pic>
      <p:pic>
        <p:nvPicPr>
          <p:cNvPr id="5" name="Picture 4"/>
          <p:cNvPicPr>
            <a:picLocks noChangeAspect="1"/>
          </p:cNvPicPr>
          <p:nvPr/>
        </p:nvPicPr>
        <p:blipFill>
          <a:blip r:embed="rId6"/>
          <a:stretch>
            <a:fillRect/>
          </a:stretch>
        </p:blipFill>
        <p:spPr>
          <a:xfrm>
            <a:off x="6705600" y="3500429"/>
            <a:ext cx="2166019" cy="1299612"/>
          </a:xfrm>
          <a:prstGeom prst="rect">
            <a:avLst/>
          </a:prstGeom>
        </p:spPr>
      </p:pic>
      <p:pic>
        <p:nvPicPr>
          <p:cNvPr id="7" name="Picture 6"/>
          <p:cNvPicPr>
            <a:picLocks noChangeAspect="1"/>
          </p:cNvPicPr>
          <p:nvPr/>
        </p:nvPicPr>
        <p:blipFill>
          <a:blip r:embed="rId7"/>
          <a:stretch>
            <a:fillRect/>
          </a:stretch>
        </p:blipFill>
        <p:spPr>
          <a:xfrm>
            <a:off x="990600" y="5238705"/>
            <a:ext cx="1883854" cy="1185936"/>
          </a:xfrm>
          <a:prstGeom prst="rect">
            <a:avLst/>
          </a:prstGeom>
        </p:spPr>
      </p:pic>
      <p:pic>
        <p:nvPicPr>
          <p:cNvPr id="8" name="Picture 7"/>
          <p:cNvPicPr>
            <a:picLocks noChangeAspect="1"/>
          </p:cNvPicPr>
          <p:nvPr/>
        </p:nvPicPr>
        <p:blipFill>
          <a:blip r:embed="rId8"/>
          <a:stretch>
            <a:fillRect/>
          </a:stretch>
        </p:blipFill>
        <p:spPr>
          <a:xfrm>
            <a:off x="5266410" y="5084531"/>
            <a:ext cx="2119382" cy="1494283"/>
          </a:xfrm>
          <a:prstGeom prst="rect">
            <a:avLst/>
          </a:prstGeom>
        </p:spPr>
      </p:pic>
      <p:pic>
        <p:nvPicPr>
          <p:cNvPr id="9" name="Picture 8"/>
          <p:cNvPicPr>
            <a:picLocks noChangeAspect="1"/>
          </p:cNvPicPr>
          <p:nvPr/>
        </p:nvPicPr>
        <p:blipFill>
          <a:blip r:embed="rId9"/>
          <a:stretch>
            <a:fillRect/>
          </a:stretch>
        </p:blipFill>
        <p:spPr>
          <a:xfrm>
            <a:off x="6157162" y="1581516"/>
            <a:ext cx="2457261" cy="1444653"/>
          </a:xfrm>
          <a:prstGeom prst="rect">
            <a:avLst/>
          </a:prstGeom>
        </p:spPr>
      </p:pic>
      <p:pic>
        <p:nvPicPr>
          <p:cNvPr id="10" name="Picture 9"/>
          <p:cNvPicPr>
            <a:picLocks noChangeAspect="1"/>
          </p:cNvPicPr>
          <p:nvPr/>
        </p:nvPicPr>
        <p:blipFill>
          <a:blip r:embed="rId10"/>
          <a:stretch>
            <a:fillRect/>
          </a:stretch>
        </p:blipFill>
        <p:spPr>
          <a:xfrm>
            <a:off x="1819944" y="3456035"/>
            <a:ext cx="2069505" cy="1161402"/>
          </a:xfrm>
          <a:prstGeom prst="rect">
            <a:avLst/>
          </a:prstGeom>
        </p:spPr>
      </p:pic>
    </p:spTree>
    <p:custDataLst>
      <p:tags r:id="rId1"/>
    </p:custDataLst>
    <p:extLst>
      <p:ext uri="{BB962C8B-B14F-4D97-AF65-F5344CB8AC3E}">
        <p14:creationId xmlns:p14="http://schemas.microsoft.com/office/powerpoint/2010/main" val="1797681068"/>
      </p:ext>
    </p:extLst>
  </p:cSld>
  <p:clrMapOvr>
    <a:masterClrMapping/>
  </p:clrMapOvr>
  <p:transition advTm="36368"/>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a:spLocks noChangeArrowheads="1"/>
          </p:cNvSpPr>
          <p:nvPr/>
        </p:nvSpPr>
        <p:spPr bwMode="auto">
          <a:xfrm>
            <a:off x="1524000" y="4493087"/>
            <a:ext cx="1284326" cy="769441"/>
          </a:xfrm>
          <a:prstGeom prst="rect">
            <a:avLst/>
          </a:prstGeom>
          <a:noFill/>
          <a:ln w="9525">
            <a:noFill/>
            <a:miter lim="800000"/>
            <a:headEnd/>
            <a:tailEnd/>
          </a:ln>
        </p:spPr>
        <p:txBody>
          <a:bodyPr wrap="none">
            <a:spAutoFit/>
          </a:bodyPr>
          <a:lstStyle/>
          <a:p>
            <a:r>
              <a:rPr lang="en-US" sz="4400" dirty="0" smtClean="0"/>
              <a:t>$.66</a:t>
            </a:r>
            <a:endParaRPr lang="en-US" sz="4400" dirty="0"/>
          </a:p>
        </p:txBody>
      </p:sp>
      <p:sp>
        <p:nvSpPr>
          <p:cNvPr id="12" name="TextBox 11"/>
          <p:cNvSpPr txBox="1">
            <a:spLocks noChangeArrowheads="1"/>
          </p:cNvSpPr>
          <p:nvPr/>
        </p:nvSpPr>
        <p:spPr bwMode="auto">
          <a:xfrm>
            <a:off x="6172200" y="4493087"/>
            <a:ext cx="1598515" cy="769441"/>
          </a:xfrm>
          <a:prstGeom prst="rect">
            <a:avLst/>
          </a:prstGeom>
          <a:noFill/>
          <a:ln w="9525">
            <a:noFill/>
            <a:miter lim="800000"/>
            <a:headEnd/>
            <a:tailEnd/>
          </a:ln>
        </p:spPr>
        <p:txBody>
          <a:bodyPr wrap="none">
            <a:spAutoFit/>
          </a:bodyPr>
          <a:lstStyle/>
          <a:p>
            <a:r>
              <a:rPr lang="en-US" sz="4400" dirty="0" smtClean="0"/>
              <a:t>$2.50</a:t>
            </a:r>
            <a:endParaRPr lang="en-US" sz="4400" dirty="0"/>
          </a:p>
        </p:txBody>
      </p:sp>
      <p:sp>
        <p:nvSpPr>
          <p:cNvPr id="13" name="TextBox 12"/>
          <p:cNvSpPr txBox="1"/>
          <p:nvPr/>
        </p:nvSpPr>
        <p:spPr>
          <a:xfrm>
            <a:off x="1817688" y="3959687"/>
            <a:ext cx="696912" cy="369888"/>
          </a:xfrm>
          <a:prstGeom prst="rect">
            <a:avLst/>
          </a:prstGeom>
          <a:solidFill>
            <a:schemeClr val="accent5">
              <a:lumMod val="10000"/>
            </a:schemeClr>
          </a:solidFill>
        </p:spPr>
        <p:txBody>
          <a:bodyPr wrap="none">
            <a:spAutoFit/>
          </a:bodyPr>
          <a:lstStyle/>
          <a:p>
            <a:pPr>
              <a:defRPr/>
            </a:pPr>
            <a:r>
              <a:rPr lang="en-US" b="1" dirty="0"/>
              <a:t>1983</a:t>
            </a:r>
          </a:p>
        </p:txBody>
      </p:sp>
      <p:sp>
        <p:nvSpPr>
          <p:cNvPr id="14" name="TextBox 13"/>
          <p:cNvSpPr txBox="1"/>
          <p:nvPr/>
        </p:nvSpPr>
        <p:spPr>
          <a:xfrm>
            <a:off x="6623050" y="3959687"/>
            <a:ext cx="697627" cy="369332"/>
          </a:xfrm>
          <a:prstGeom prst="rect">
            <a:avLst/>
          </a:prstGeom>
          <a:solidFill>
            <a:schemeClr val="accent5">
              <a:lumMod val="10000"/>
            </a:schemeClr>
          </a:solidFill>
        </p:spPr>
        <p:txBody>
          <a:bodyPr wrap="none">
            <a:spAutoFit/>
          </a:bodyPr>
          <a:lstStyle/>
          <a:p>
            <a:pPr>
              <a:defRPr/>
            </a:pPr>
            <a:r>
              <a:rPr lang="en-US" b="1" dirty="0" smtClean="0"/>
              <a:t>2022</a:t>
            </a:r>
            <a:endParaRPr lang="en-US" b="1" dirty="0"/>
          </a:p>
        </p:txBody>
      </p:sp>
      <p:sp>
        <p:nvSpPr>
          <p:cNvPr id="15" name="TextBox 14"/>
          <p:cNvSpPr txBox="1">
            <a:spLocks noChangeArrowheads="1"/>
          </p:cNvSpPr>
          <p:nvPr/>
        </p:nvSpPr>
        <p:spPr bwMode="auto">
          <a:xfrm>
            <a:off x="4111625" y="4577225"/>
            <a:ext cx="1074333" cy="830997"/>
          </a:xfrm>
          <a:prstGeom prst="rect">
            <a:avLst/>
          </a:prstGeom>
          <a:noFill/>
          <a:ln w="9525">
            <a:noFill/>
            <a:miter lim="800000"/>
            <a:headEnd/>
            <a:tailEnd/>
          </a:ln>
        </p:spPr>
        <p:txBody>
          <a:bodyPr wrap="none">
            <a:spAutoFit/>
          </a:bodyPr>
          <a:lstStyle/>
          <a:p>
            <a:r>
              <a:rPr lang="en-US" sz="4800" b="1" dirty="0">
                <a:solidFill>
                  <a:srgbClr val="FFFF00"/>
                </a:solidFill>
              </a:rPr>
              <a:t>4</a:t>
            </a:r>
            <a:r>
              <a:rPr lang="en-US" sz="4800" b="1" dirty="0" smtClean="0">
                <a:solidFill>
                  <a:srgbClr val="FFFF00"/>
                </a:solidFill>
              </a:rPr>
              <a:t>%</a:t>
            </a:r>
            <a:endParaRPr lang="en-US" sz="4800" b="1" dirty="0">
              <a:solidFill>
                <a:srgbClr val="FFFF00"/>
              </a:solidFill>
            </a:endParaRPr>
          </a:p>
        </p:txBody>
      </p:sp>
      <p:sp>
        <p:nvSpPr>
          <p:cNvPr id="16" name="TextBox 15"/>
          <p:cNvSpPr txBox="1">
            <a:spLocks noChangeArrowheads="1"/>
          </p:cNvSpPr>
          <p:nvPr/>
        </p:nvSpPr>
        <p:spPr bwMode="auto">
          <a:xfrm>
            <a:off x="3484563" y="4035887"/>
            <a:ext cx="2327275" cy="369888"/>
          </a:xfrm>
          <a:prstGeom prst="rect">
            <a:avLst/>
          </a:prstGeom>
          <a:noFill/>
          <a:ln w="9525">
            <a:noFill/>
            <a:miter lim="800000"/>
            <a:headEnd/>
            <a:tailEnd/>
          </a:ln>
        </p:spPr>
        <p:txBody>
          <a:bodyPr wrap="none">
            <a:spAutoFit/>
          </a:bodyPr>
          <a:lstStyle/>
          <a:p>
            <a:r>
              <a:rPr lang="en-US"/>
              <a:t>Annual Inflation Rate</a:t>
            </a:r>
          </a:p>
        </p:txBody>
      </p:sp>
      <p:pic>
        <p:nvPicPr>
          <p:cNvPr id="2" name="Picture 1"/>
          <p:cNvPicPr>
            <a:picLocks noChangeAspect="1"/>
          </p:cNvPicPr>
          <p:nvPr/>
        </p:nvPicPr>
        <p:blipFill>
          <a:blip r:embed="rId3"/>
          <a:stretch>
            <a:fillRect/>
          </a:stretch>
        </p:blipFill>
        <p:spPr>
          <a:xfrm>
            <a:off x="2509463" y="1676400"/>
            <a:ext cx="4102100" cy="2051048"/>
          </a:xfrm>
          <a:prstGeom prst="rect">
            <a:avLst/>
          </a:prstGeom>
        </p:spPr>
      </p:pic>
      <p:sp>
        <p:nvSpPr>
          <p:cNvPr id="3" name="TextBox 2"/>
          <p:cNvSpPr txBox="1"/>
          <p:nvPr/>
        </p:nvSpPr>
        <p:spPr>
          <a:xfrm>
            <a:off x="2572215" y="5579672"/>
            <a:ext cx="4151970" cy="646331"/>
          </a:xfrm>
          <a:prstGeom prst="rect">
            <a:avLst/>
          </a:prstGeom>
          <a:solidFill>
            <a:schemeClr val="tx1"/>
          </a:solidFill>
        </p:spPr>
        <p:txBody>
          <a:bodyPr wrap="none" rtlCol="0">
            <a:spAutoFit/>
          </a:bodyPr>
          <a:lstStyle/>
          <a:p>
            <a:pPr algn="ctr"/>
            <a:r>
              <a:rPr lang="en-US" sz="3600" b="1" dirty="0" smtClean="0">
                <a:solidFill>
                  <a:srgbClr val="FF0000"/>
                </a:solidFill>
              </a:rPr>
              <a:t>In 20 Years - $5.35</a:t>
            </a:r>
            <a:endParaRPr lang="en-US" sz="3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p:bldP spid="16" grpId="0"/>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a:spLocks noChangeArrowheads="1"/>
          </p:cNvSpPr>
          <p:nvPr/>
        </p:nvSpPr>
        <p:spPr bwMode="auto">
          <a:xfrm>
            <a:off x="1371600" y="5029200"/>
            <a:ext cx="1598515" cy="769441"/>
          </a:xfrm>
          <a:prstGeom prst="rect">
            <a:avLst/>
          </a:prstGeom>
          <a:noFill/>
          <a:ln w="9525">
            <a:noFill/>
            <a:miter lim="800000"/>
            <a:headEnd/>
            <a:tailEnd/>
          </a:ln>
        </p:spPr>
        <p:txBody>
          <a:bodyPr wrap="none">
            <a:spAutoFit/>
          </a:bodyPr>
          <a:lstStyle/>
          <a:p>
            <a:r>
              <a:rPr lang="en-US" sz="4400" dirty="0"/>
              <a:t>$</a:t>
            </a:r>
            <a:r>
              <a:rPr lang="en-US" sz="4400" dirty="0" smtClean="0"/>
              <a:t>1.89</a:t>
            </a:r>
            <a:endParaRPr lang="en-US" sz="4400" dirty="0"/>
          </a:p>
        </p:txBody>
      </p:sp>
      <p:sp>
        <p:nvSpPr>
          <p:cNvPr id="12" name="TextBox 11"/>
          <p:cNvSpPr txBox="1">
            <a:spLocks noChangeArrowheads="1"/>
          </p:cNvSpPr>
          <p:nvPr/>
        </p:nvSpPr>
        <p:spPr bwMode="auto">
          <a:xfrm>
            <a:off x="6172200" y="5029200"/>
            <a:ext cx="1598515" cy="769441"/>
          </a:xfrm>
          <a:prstGeom prst="rect">
            <a:avLst/>
          </a:prstGeom>
          <a:noFill/>
          <a:ln w="9525">
            <a:noFill/>
            <a:miter lim="800000"/>
            <a:headEnd/>
            <a:tailEnd/>
          </a:ln>
        </p:spPr>
        <p:txBody>
          <a:bodyPr wrap="none">
            <a:spAutoFit/>
          </a:bodyPr>
          <a:lstStyle/>
          <a:p>
            <a:r>
              <a:rPr lang="en-US" sz="4400" dirty="0" smtClean="0"/>
              <a:t>$3.50</a:t>
            </a:r>
            <a:endParaRPr lang="en-US" sz="4400" dirty="0"/>
          </a:p>
        </p:txBody>
      </p:sp>
      <p:sp>
        <p:nvSpPr>
          <p:cNvPr id="13" name="TextBox 12"/>
          <p:cNvSpPr txBox="1"/>
          <p:nvPr/>
        </p:nvSpPr>
        <p:spPr>
          <a:xfrm>
            <a:off x="1817688" y="4495800"/>
            <a:ext cx="696912" cy="369888"/>
          </a:xfrm>
          <a:prstGeom prst="rect">
            <a:avLst/>
          </a:prstGeom>
          <a:solidFill>
            <a:schemeClr val="accent5">
              <a:lumMod val="10000"/>
            </a:schemeClr>
          </a:solidFill>
        </p:spPr>
        <p:txBody>
          <a:bodyPr wrap="none">
            <a:spAutoFit/>
          </a:bodyPr>
          <a:lstStyle/>
          <a:p>
            <a:pPr>
              <a:defRPr/>
            </a:pPr>
            <a:r>
              <a:rPr lang="en-US" b="1" dirty="0"/>
              <a:t>1983</a:t>
            </a:r>
          </a:p>
        </p:txBody>
      </p:sp>
      <p:sp>
        <p:nvSpPr>
          <p:cNvPr id="14" name="TextBox 13"/>
          <p:cNvSpPr txBox="1"/>
          <p:nvPr/>
        </p:nvSpPr>
        <p:spPr>
          <a:xfrm>
            <a:off x="6623050" y="4495800"/>
            <a:ext cx="697627" cy="369332"/>
          </a:xfrm>
          <a:prstGeom prst="rect">
            <a:avLst/>
          </a:prstGeom>
          <a:solidFill>
            <a:schemeClr val="accent5">
              <a:lumMod val="10000"/>
            </a:schemeClr>
          </a:solidFill>
        </p:spPr>
        <p:txBody>
          <a:bodyPr wrap="none">
            <a:spAutoFit/>
          </a:bodyPr>
          <a:lstStyle/>
          <a:p>
            <a:pPr>
              <a:defRPr/>
            </a:pPr>
            <a:r>
              <a:rPr lang="en-US" b="1" dirty="0" smtClean="0"/>
              <a:t>2022</a:t>
            </a:r>
            <a:endParaRPr lang="en-US" b="1" dirty="0"/>
          </a:p>
        </p:txBody>
      </p:sp>
      <p:sp>
        <p:nvSpPr>
          <p:cNvPr id="15" name="TextBox 14"/>
          <p:cNvSpPr txBox="1">
            <a:spLocks noChangeArrowheads="1"/>
          </p:cNvSpPr>
          <p:nvPr/>
        </p:nvSpPr>
        <p:spPr bwMode="auto">
          <a:xfrm>
            <a:off x="4111625" y="5029200"/>
            <a:ext cx="1074333" cy="830997"/>
          </a:xfrm>
          <a:prstGeom prst="rect">
            <a:avLst/>
          </a:prstGeom>
          <a:noFill/>
          <a:ln w="9525">
            <a:noFill/>
            <a:miter lim="800000"/>
            <a:headEnd/>
            <a:tailEnd/>
          </a:ln>
        </p:spPr>
        <p:txBody>
          <a:bodyPr wrap="none">
            <a:spAutoFit/>
          </a:bodyPr>
          <a:lstStyle/>
          <a:p>
            <a:r>
              <a:rPr lang="en-US" sz="4800" b="1" dirty="0">
                <a:solidFill>
                  <a:srgbClr val="FFFF00"/>
                </a:solidFill>
              </a:rPr>
              <a:t>2</a:t>
            </a:r>
            <a:r>
              <a:rPr lang="en-US" sz="4800" b="1" dirty="0" smtClean="0">
                <a:solidFill>
                  <a:srgbClr val="FFFF00"/>
                </a:solidFill>
              </a:rPr>
              <a:t>%</a:t>
            </a:r>
            <a:endParaRPr lang="en-US" sz="4800" b="1" dirty="0">
              <a:solidFill>
                <a:srgbClr val="FFFF00"/>
              </a:solidFill>
            </a:endParaRPr>
          </a:p>
        </p:txBody>
      </p:sp>
      <p:sp>
        <p:nvSpPr>
          <p:cNvPr id="16" name="TextBox 15"/>
          <p:cNvSpPr txBox="1">
            <a:spLocks noChangeArrowheads="1"/>
          </p:cNvSpPr>
          <p:nvPr/>
        </p:nvSpPr>
        <p:spPr bwMode="auto">
          <a:xfrm>
            <a:off x="3484563" y="4572000"/>
            <a:ext cx="2327275" cy="369888"/>
          </a:xfrm>
          <a:prstGeom prst="rect">
            <a:avLst/>
          </a:prstGeom>
          <a:noFill/>
          <a:ln w="9525">
            <a:noFill/>
            <a:miter lim="800000"/>
            <a:headEnd/>
            <a:tailEnd/>
          </a:ln>
        </p:spPr>
        <p:txBody>
          <a:bodyPr wrap="none">
            <a:spAutoFit/>
          </a:bodyPr>
          <a:lstStyle/>
          <a:p>
            <a:r>
              <a:rPr lang="en-US"/>
              <a:t>Annual Inflation Rate</a:t>
            </a:r>
          </a:p>
        </p:txBody>
      </p:sp>
      <p:pic>
        <p:nvPicPr>
          <p:cNvPr id="2" name="Picture 1"/>
          <p:cNvPicPr>
            <a:picLocks noChangeAspect="1"/>
          </p:cNvPicPr>
          <p:nvPr/>
        </p:nvPicPr>
        <p:blipFill>
          <a:blip r:embed="rId3"/>
          <a:stretch>
            <a:fillRect/>
          </a:stretch>
        </p:blipFill>
        <p:spPr>
          <a:xfrm>
            <a:off x="3496651" y="1655028"/>
            <a:ext cx="2150698" cy="2688372"/>
          </a:xfrm>
          <a:prstGeom prst="rect">
            <a:avLst/>
          </a:prstGeom>
        </p:spPr>
      </p:pic>
      <p:sp>
        <p:nvSpPr>
          <p:cNvPr id="9" name="TextBox 8"/>
          <p:cNvSpPr txBox="1"/>
          <p:nvPr/>
        </p:nvSpPr>
        <p:spPr>
          <a:xfrm>
            <a:off x="2572215" y="5983069"/>
            <a:ext cx="4151970" cy="646331"/>
          </a:xfrm>
          <a:prstGeom prst="rect">
            <a:avLst/>
          </a:prstGeom>
          <a:solidFill>
            <a:schemeClr val="tx1"/>
          </a:solidFill>
        </p:spPr>
        <p:txBody>
          <a:bodyPr wrap="none" rtlCol="0">
            <a:spAutoFit/>
          </a:bodyPr>
          <a:lstStyle/>
          <a:p>
            <a:pPr algn="ctr"/>
            <a:r>
              <a:rPr lang="en-US" sz="3600" b="1" dirty="0" smtClean="0">
                <a:solidFill>
                  <a:srgbClr val="FF0000"/>
                </a:solidFill>
              </a:rPr>
              <a:t>In 20 Years - $5.00</a:t>
            </a:r>
            <a:endParaRPr lang="en-US" sz="3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p:bldP spid="16" grpId="0"/>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a:spLocks noChangeArrowheads="1"/>
          </p:cNvSpPr>
          <p:nvPr/>
        </p:nvSpPr>
        <p:spPr bwMode="auto">
          <a:xfrm>
            <a:off x="1524000" y="4800600"/>
            <a:ext cx="1284288" cy="769938"/>
          </a:xfrm>
          <a:prstGeom prst="rect">
            <a:avLst/>
          </a:prstGeom>
          <a:noFill/>
          <a:ln w="9525">
            <a:noFill/>
            <a:miter lim="800000"/>
            <a:headEnd/>
            <a:tailEnd/>
          </a:ln>
        </p:spPr>
        <p:txBody>
          <a:bodyPr wrap="none">
            <a:spAutoFit/>
          </a:bodyPr>
          <a:lstStyle/>
          <a:p>
            <a:r>
              <a:rPr lang="en-US" sz="4400"/>
              <a:t>$.39</a:t>
            </a:r>
          </a:p>
        </p:txBody>
      </p:sp>
      <p:sp>
        <p:nvSpPr>
          <p:cNvPr id="12" name="TextBox 11"/>
          <p:cNvSpPr txBox="1">
            <a:spLocks noChangeArrowheads="1"/>
          </p:cNvSpPr>
          <p:nvPr/>
        </p:nvSpPr>
        <p:spPr bwMode="auto">
          <a:xfrm>
            <a:off x="6172200" y="4800600"/>
            <a:ext cx="1598613" cy="769938"/>
          </a:xfrm>
          <a:prstGeom prst="rect">
            <a:avLst/>
          </a:prstGeom>
          <a:noFill/>
          <a:ln w="9525">
            <a:noFill/>
            <a:miter lim="800000"/>
            <a:headEnd/>
            <a:tailEnd/>
          </a:ln>
        </p:spPr>
        <p:txBody>
          <a:bodyPr wrap="none">
            <a:spAutoFit/>
          </a:bodyPr>
          <a:lstStyle/>
          <a:p>
            <a:r>
              <a:rPr lang="en-US" sz="4400" dirty="0"/>
              <a:t>$1.50</a:t>
            </a:r>
          </a:p>
        </p:txBody>
      </p:sp>
      <p:sp>
        <p:nvSpPr>
          <p:cNvPr id="13" name="TextBox 12"/>
          <p:cNvSpPr txBox="1"/>
          <p:nvPr/>
        </p:nvSpPr>
        <p:spPr>
          <a:xfrm>
            <a:off x="1817688" y="4267200"/>
            <a:ext cx="696912" cy="369888"/>
          </a:xfrm>
          <a:prstGeom prst="rect">
            <a:avLst/>
          </a:prstGeom>
          <a:solidFill>
            <a:schemeClr val="accent5">
              <a:lumMod val="10000"/>
            </a:schemeClr>
          </a:solidFill>
        </p:spPr>
        <p:txBody>
          <a:bodyPr wrap="none">
            <a:spAutoFit/>
          </a:bodyPr>
          <a:lstStyle/>
          <a:p>
            <a:pPr>
              <a:defRPr/>
            </a:pPr>
            <a:r>
              <a:rPr lang="en-US" b="1" dirty="0"/>
              <a:t>1983</a:t>
            </a:r>
          </a:p>
        </p:txBody>
      </p:sp>
      <p:sp>
        <p:nvSpPr>
          <p:cNvPr id="14" name="TextBox 13"/>
          <p:cNvSpPr txBox="1"/>
          <p:nvPr/>
        </p:nvSpPr>
        <p:spPr>
          <a:xfrm>
            <a:off x="6623050" y="4267200"/>
            <a:ext cx="697627" cy="369332"/>
          </a:xfrm>
          <a:prstGeom prst="rect">
            <a:avLst/>
          </a:prstGeom>
          <a:solidFill>
            <a:schemeClr val="accent5">
              <a:lumMod val="10000"/>
            </a:schemeClr>
          </a:solidFill>
        </p:spPr>
        <p:txBody>
          <a:bodyPr wrap="none">
            <a:spAutoFit/>
          </a:bodyPr>
          <a:lstStyle/>
          <a:p>
            <a:pPr>
              <a:defRPr/>
            </a:pPr>
            <a:r>
              <a:rPr lang="en-US" b="1" dirty="0" smtClean="0"/>
              <a:t>2022</a:t>
            </a:r>
            <a:endParaRPr lang="en-US" b="1" dirty="0"/>
          </a:p>
        </p:txBody>
      </p:sp>
      <p:sp>
        <p:nvSpPr>
          <p:cNvPr id="15" name="TextBox 14"/>
          <p:cNvSpPr txBox="1">
            <a:spLocks noChangeArrowheads="1"/>
          </p:cNvSpPr>
          <p:nvPr/>
        </p:nvSpPr>
        <p:spPr bwMode="auto">
          <a:xfrm>
            <a:off x="4111625" y="4800600"/>
            <a:ext cx="1074333" cy="830997"/>
          </a:xfrm>
          <a:prstGeom prst="rect">
            <a:avLst/>
          </a:prstGeom>
          <a:noFill/>
          <a:ln w="9525">
            <a:noFill/>
            <a:miter lim="800000"/>
            <a:headEnd/>
            <a:tailEnd/>
          </a:ln>
        </p:spPr>
        <p:txBody>
          <a:bodyPr wrap="none">
            <a:spAutoFit/>
          </a:bodyPr>
          <a:lstStyle/>
          <a:p>
            <a:r>
              <a:rPr lang="en-US" sz="4800" b="1" dirty="0" smtClean="0">
                <a:solidFill>
                  <a:srgbClr val="FFFF00"/>
                </a:solidFill>
              </a:rPr>
              <a:t>4%</a:t>
            </a:r>
            <a:endParaRPr lang="en-US" sz="4800" b="1" dirty="0">
              <a:solidFill>
                <a:srgbClr val="FFFF00"/>
              </a:solidFill>
            </a:endParaRPr>
          </a:p>
        </p:txBody>
      </p:sp>
      <p:sp>
        <p:nvSpPr>
          <p:cNvPr id="16" name="TextBox 15"/>
          <p:cNvSpPr txBox="1">
            <a:spLocks noChangeArrowheads="1"/>
          </p:cNvSpPr>
          <p:nvPr/>
        </p:nvSpPr>
        <p:spPr bwMode="auto">
          <a:xfrm>
            <a:off x="3484563" y="4343400"/>
            <a:ext cx="2327275" cy="369888"/>
          </a:xfrm>
          <a:prstGeom prst="rect">
            <a:avLst/>
          </a:prstGeom>
          <a:noFill/>
          <a:ln w="9525">
            <a:noFill/>
            <a:miter lim="800000"/>
            <a:headEnd/>
            <a:tailEnd/>
          </a:ln>
        </p:spPr>
        <p:txBody>
          <a:bodyPr wrap="none">
            <a:spAutoFit/>
          </a:bodyPr>
          <a:lstStyle/>
          <a:p>
            <a:r>
              <a:rPr lang="en-US"/>
              <a:t>Annual Inflation Rate</a:t>
            </a:r>
          </a:p>
        </p:txBody>
      </p:sp>
      <p:pic>
        <p:nvPicPr>
          <p:cNvPr id="2" name="Picture 1"/>
          <p:cNvPicPr>
            <a:picLocks noChangeAspect="1"/>
          </p:cNvPicPr>
          <p:nvPr/>
        </p:nvPicPr>
        <p:blipFill rotWithShape="1">
          <a:blip r:embed="rId3"/>
          <a:srcRect l="20264" t="4106" r="5299"/>
          <a:stretch/>
        </p:blipFill>
        <p:spPr>
          <a:xfrm>
            <a:off x="3048000" y="1400736"/>
            <a:ext cx="3048000" cy="2603498"/>
          </a:xfrm>
          <a:prstGeom prst="rect">
            <a:avLst/>
          </a:prstGeom>
        </p:spPr>
      </p:pic>
      <p:sp>
        <p:nvSpPr>
          <p:cNvPr id="9" name="TextBox 8"/>
          <p:cNvSpPr txBox="1"/>
          <p:nvPr/>
        </p:nvSpPr>
        <p:spPr>
          <a:xfrm>
            <a:off x="2572216" y="5791200"/>
            <a:ext cx="4151970" cy="646331"/>
          </a:xfrm>
          <a:prstGeom prst="rect">
            <a:avLst/>
          </a:prstGeom>
          <a:solidFill>
            <a:schemeClr val="tx1"/>
          </a:solidFill>
        </p:spPr>
        <p:txBody>
          <a:bodyPr wrap="none" rtlCol="0">
            <a:spAutoFit/>
          </a:bodyPr>
          <a:lstStyle/>
          <a:p>
            <a:pPr algn="ctr"/>
            <a:r>
              <a:rPr lang="en-US" sz="3600" b="1" dirty="0" smtClean="0">
                <a:solidFill>
                  <a:srgbClr val="FF0000"/>
                </a:solidFill>
              </a:rPr>
              <a:t>In 20 Years - $3.24</a:t>
            </a:r>
            <a:endParaRPr lang="en-US" sz="3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p:bldP spid="16" grpId="0"/>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a:spLocks noChangeArrowheads="1"/>
          </p:cNvSpPr>
          <p:nvPr/>
        </p:nvSpPr>
        <p:spPr bwMode="auto">
          <a:xfrm>
            <a:off x="1523981" y="4876800"/>
            <a:ext cx="1598515" cy="769441"/>
          </a:xfrm>
          <a:prstGeom prst="rect">
            <a:avLst/>
          </a:prstGeom>
          <a:noFill/>
          <a:ln w="9525">
            <a:noFill/>
            <a:miter lim="800000"/>
            <a:headEnd/>
            <a:tailEnd/>
          </a:ln>
        </p:spPr>
        <p:txBody>
          <a:bodyPr wrap="none">
            <a:spAutoFit/>
          </a:bodyPr>
          <a:lstStyle/>
          <a:p>
            <a:r>
              <a:rPr lang="en-US" sz="4400" dirty="0" smtClean="0"/>
              <a:t>$1.25</a:t>
            </a:r>
            <a:endParaRPr lang="en-US" sz="4400" dirty="0"/>
          </a:p>
        </p:txBody>
      </p:sp>
      <p:sp>
        <p:nvSpPr>
          <p:cNvPr id="12" name="TextBox 11"/>
          <p:cNvSpPr txBox="1">
            <a:spLocks noChangeArrowheads="1"/>
          </p:cNvSpPr>
          <p:nvPr/>
        </p:nvSpPr>
        <p:spPr bwMode="auto">
          <a:xfrm>
            <a:off x="6172200" y="4876800"/>
            <a:ext cx="1598515" cy="769441"/>
          </a:xfrm>
          <a:prstGeom prst="rect">
            <a:avLst/>
          </a:prstGeom>
          <a:noFill/>
          <a:ln w="9525">
            <a:noFill/>
            <a:miter lim="800000"/>
            <a:headEnd/>
            <a:tailEnd/>
          </a:ln>
        </p:spPr>
        <p:txBody>
          <a:bodyPr wrap="none">
            <a:spAutoFit/>
          </a:bodyPr>
          <a:lstStyle/>
          <a:p>
            <a:r>
              <a:rPr lang="en-US" sz="4400" dirty="0" smtClean="0"/>
              <a:t>$3.25</a:t>
            </a:r>
          </a:p>
        </p:txBody>
      </p:sp>
      <p:sp>
        <p:nvSpPr>
          <p:cNvPr id="13" name="TextBox 12"/>
          <p:cNvSpPr txBox="1"/>
          <p:nvPr/>
        </p:nvSpPr>
        <p:spPr>
          <a:xfrm>
            <a:off x="1817688" y="4343400"/>
            <a:ext cx="696912" cy="369888"/>
          </a:xfrm>
          <a:prstGeom prst="rect">
            <a:avLst/>
          </a:prstGeom>
          <a:solidFill>
            <a:schemeClr val="accent5">
              <a:lumMod val="10000"/>
            </a:schemeClr>
          </a:solidFill>
        </p:spPr>
        <p:txBody>
          <a:bodyPr wrap="none">
            <a:spAutoFit/>
          </a:bodyPr>
          <a:lstStyle/>
          <a:p>
            <a:pPr>
              <a:defRPr/>
            </a:pPr>
            <a:r>
              <a:rPr lang="en-US" b="1" dirty="0"/>
              <a:t>1983</a:t>
            </a:r>
          </a:p>
        </p:txBody>
      </p:sp>
      <p:sp>
        <p:nvSpPr>
          <p:cNvPr id="14" name="TextBox 13"/>
          <p:cNvSpPr txBox="1"/>
          <p:nvPr/>
        </p:nvSpPr>
        <p:spPr>
          <a:xfrm>
            <a:off x="6623050" y="4343400"/>
            <a:ext cx="697627" cy="369332"/>
          </a:xfrm>
          <a:prstGeom prst="rect">
            <a:avLst/>
          </a:prstGeom>
          <a:solidFill>
            <a:schemeClr val="accent5">
              <a:lumMod val="10000"/>
            </a:schemeClr>
          </a:solidFill>
        </p:spPr>
        <p:txBody>
          <a:bodyPr wrap="none">
            <a:spAutoFit/>
          </a:bodyPr>
          <a:lstStyle/>
          <a:p>
            <a:pPr>
              <a:defRPr/>
            </a:pPr>
            <a:r>
              <a:rPr lang="en-US" b="1" dirty="0" smtClean="0"/>
              <a:t>2022</a:t>
            </a:r>
            <a:endParaRPr lang="en-US" b="1" dirty="0"/>
          </a:p>
        </p:txBody>
      </p:sp>
      <p:sp>
        <p:nvSpPr>
          <p:cNvPr id="15" name="TextBox 14"/>
          <p:cNvSpPr txBox="1">
            <a:spLocks noChangeArrowheads="1"/>
          </p:cNvSpPr>
          <p:nvPr/>
        </p:nvSpPr>
        <p:spPr bwMode="auto">
          <a:xfrm>
            <a:off x="4111625" y="4876800"/>
            <a:ext cx="1074333" cy="830997"/>
          </a:xfrm>
          <a:prstGeom prst="rect">
            <a:avLst/>
          </a:prstGeom>
          <a:noFill/>
          <a:ln w="9525">
            <a:noFill/>
            <a:miter lim="800000"/>
            <a:headEnd/>
            <a:tailEnd/>
          </a:ln>
        </p:spPr>
        <p:txBody>
          <a:bodyPr wrap="none">
            <a:spAutoFit/>
          </a:bodyPr>
          <a:lstStyle/>
          <a:p>
            <a:r>
              <a:rPr lang="en-US" sz="4800" b="1" dirty="0">
                <a:solidFill>
                  <a:srgbClr val="FFFF00"/>
                </a:solidFill>
              </a:rPr>
              <a:t>3</a:t>
            </a:r>
            <a:r>
              <a:rPr lang="en-US" sz="4800" b="1" dirty="0" smtClean="0">
                <a:solidFill>
                  <a:srgbClr val="FFFF00"/>
                </a:solidFill>
              </a:rPr>
              <a:t>%</a:t>
            </a:r>
            <a:endParaRPr lang="en-US" sz="4800" b="1" dirty="0">
              <a:solidFill>
                <a:srgbClr val="FFFF00"/>
              </a:solidFill>
            </a:endParaRPr>
          </a:p>
        </p:txBody>
      </p:sp>
      <p:sp>
        <p:nvSpPr>
          <p:cNvPr id="16" name="TextBox 15"/>
          <p:cNvSpPr txBox="1">
            <a:spLocks noChangeArrowheads="1"/>
          </p:cNvSpPr>
          <p:nvPr/>
        </p:nvSpPr>
        <p:spPr bwMode="auto">
          <a:xfrm>
            <a:off x="3484563" y="4419600"/>
            <a:ext cx="2327275" cy="369888"/>
          </a:xfrm>
          <a:prstGeom prst="rect">
            <a:avLst/>
          </a:prstGeom>
          <a:noFill/>
          <a:ln w="9525">
            <a:noFill/>
            <a:miter lim="800000"/>
            <a:headEnd/>
            <a:tailEnd/>
          </a:ln>
        </p:spPr>
        <p:txBody>
          <a:bodyPr wrap="none">
            <a:spAutoFit/>
          </a:bodyPr>
          <a:lstStyle/>
          <a:p>
            <a:r>
              <a:rPr lang="en-US"/>
              <a:t>Annual Inflation Rate</a:t>
            </a:r>
          </a:p>
        </p:txBody>
      </p:sp>
      <p:pic>
        <p:nvPicPr>
          <p:cNvPr id="3" name="Picture 2"/>
          <p:cNvPicPr>
            <a:picLocks noChangeAspect="1"/>
          </p:cNvPicPr>
          <p:nvPr/>
        </p:nvPicPr>
        <p:blipFill>
          <a:blip r:embed="rId3"/>
          <a:stretch>
            <a:fillRect/>
          </a:stretch>
        </p:blipFill>
        <p:spPr>
          <a:xfrm>
            <a:off x="2574235" y="1676400"/>
            <a:ext cx="4147930" cy="2133600"/>
          </a:xfrm>
          <a:prstGeom prst="rect">
            <a:avLst/>
          </a:prstGeom>
        </p:spPr>
      </p:pic>
      <p:sp>
        <p:nvSpPr>
          <p:cNvPr id="9" name="TextBox 8"/>
          <p:cNvSpPr txBox="1"/>
          <p:nvPr/>
        </p:nvSpPr>
        <p:spPr>
          <a:xfrm>
            <a:off x="2572215" y="5791200"/>
            <a:ext cx="4151970" cy="646331"/>
          </a:xfrm>
          <a:prstGeom prst="rect">
            <a:avLst/>
          </a:prstGeom>
          <a:solidFill>
            <a:schemeClr val="tx1"/>
          </a:solidFill>
        </p:spPr>
        <p:txBody>
          <a:bodyPr wrap="none" rtlCol="0">
            <a:spAutoFit/>
          </a:bodyPr>
          <a:lstStyle/>
          <a:p>
            <a:pPr algn="ctr"/>
            <a:r>
              <a:rPr lang="en-US" sz="3600" b="1" dirty="0" smtClean="0">
                <a:solidFill>
                  <a:srgbClr val="FF0000"/>
                </a:solidFill>
              </a:rPr>
              <a:t>In 20 Years - $5.61</a:t>
            </a:r>
            <a:endParaRPr lang="en-US" sz="3600" b="1" dirty="0">
              <a:solidFill>
                <a:srgbClr val="FF0000"/>
              </a:solidFill>
            </a:endParaRPr>
          </a:p>
        </p:txBody>
      </p:sp>
    </p:spTree>
    <p:extLst>
      <p:ext uri="{BB962C8B-B14F-4D97-AF65-F5344CB8AC3E}">
        <p14:creationId xmlns:p14="http://schemas.microsoft.com/office/powerpoint/2010/main" val="3107909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p:bldP spid="16" grpId="0"/>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0"/>
          <p:cNvSpPr txBox="1">
            <a:spLocks noChangeArrowheads="1"/>
          </p:cNvSpPr>
          <p:nvPr/>
        </p:nvSpPr>
        <p:spPr bwMode="auto">
          <a:xfrm>
            <a:off x="914400" y="5029200"/>
            <a:ext cx="2319866" cy="769441"/>
          </a:xfrm>
          <a:prstGeom prst="rect">
            <a:avLst/>
          </a:prstGeom>
          <a:noFill/>
          <a:ln w="9525">
            <a:noFill/>
            <a:miter lim="800000"/>
            <a:headEnd/>
            <a:tailEnd/>
          </a:ln>
        </p:spPr>
        <p:txBody>
          <a:bodyPr wrap="none">
            <a:spAutoFit/>
          </a:bodyPr>
          <a:lstStyle/>
          <a:p>
            <a:r>
              <a:rPr lang="en-US" sz="4400" dirty="0" smtClean="0"/>
              <a:t>22 cents</a:t>
            </a:r>
            <a:endParaRPr lang="en-US" sz="4400" dirty="0"/>
          </a:p>
        </p:txBody>
      </p:sp>
      <p:sp>
        <p:nvSpPr>
          <p:cNvPr id="15363" name="TextBox 11"/>
          <p:cNvSpPr txBox="1">
            <a:spLocks noChangeArrowheads="1"/>
          </p:cNvSpPr>
          <p:nvPr/>
        </p:nvSpPr>
        <p:spPr bwMode="auto">
          <a:xfrm>
            <a:off x="5926138" y="5029200"/>
            <a:ext cx="2319866" cy="769441"/>
          </a:xfrm>
          <a:prstGeom prst="rect">
            <a:avLst/>
          </a:prstGeom>
          <a:noFill/>
          <a:ln w="9525">
            <a:noFill/>
            <a:miter lim="800000"/>
            <a:headEnd/>
            <a:tailEnd/>
          </a:ln>
        </p:spPr>
        <p:txBody>
          <a:bodyPr wrap="none">
            <a:spAutoFit/>
          </a:bodyPr>
          <a:lstStyle/>
          <a:p>
            <a:r>
              <a:rPr lang="en-US" sz="4400" dirty="0" smtClean="0"/>
              <a:t>58 </a:t>
            </a:r>
            <a:r>
              <a:rPr lang="en-US" sz="4400" dirty="0" smtClean="0"/>
              <a:t>cents</a:t>
            </a:r>
            <a:endParaRPr lang="en-US" sz="4400" dirty="0"/>
          </a:p>
        </p:txBody>
      </p:sp>
      <p:sp>
        <p:nvSpPr>
          <p:cNvPr id="13" name="TextBox 12"/>
          <p:cNvSpPr txBox="1"/>
          <p:nvPr/>
        </p:nvSpPr>
        <p:spPr>
          <a:xfrm>
            <a:off x="1741488" y="4419600"/>
            <a:ext cx="696912" cy="369888"/>
          </a:xfrm>
          <a:prstGeom prst="rect">
            <a:avLst/>
          </a:prstGeom>
          <a:solidFill>
            <a:schemeClr val="accent5">
              <a:lumMod val="10000"/>
            </a:schemeClr>
          </a:solidFill>
        </p:spPr>
        <p:txBody>
          <a:bodyPr wrap="none">
            <a:spAutoFit/>
          </a:bodyPr>
          <a:lstStyle/>
          <a:p>
            <a:pPr>
              <a:defRPr/>
            </a:pPr>
            <a:r>
              <a:rPr lang="en-US" b="1" dirty="0"/>
              <a:t>1983</a:t>
            </a:r>
          </a:p>
        </p:txBody>
      </p:sp>
      <p:sp>
        <p:nvSpPr>
          <p:cNvPr id="14" name="TextBox 13"/>
          <p:cNvSpPr txBox="1"/>
          <p:nvPr/>
        </p:nvSpPr>
        <p:spPr>
          <a:xfrm>
            <a:off x="6546850" y="4419600"/>
            <a:ext cx="697627" cy="369332"/>
          </a:xfrm>
          <a:prstGeom prst="rect">
            <a:avLst/>
          </a:prstGeom>
          <a:solidFill>
            <a:schemeClr val="accent5">
              <a:lumMod val="10000"/>
            </a:schemeClr>
          </a:solidFill>
        </p:spPr>
        <p:txBody>
          <a:bodyPr wrap="none">
            <a:spAutoFit/>
          </a:bodyPr>
          <a:lstStyle/>
          <a:p>
            <a:pPr>
              <a:defRPr/>
            </a:pPr>
            <a:r>
              <a:rPr lang="en-US" b="1" dirty="0" smtClean="0"/>
              <a:t>2022</a:t>
            </a:r>
            <a:endParaRPr lang="en-US" b="1" dirty="0"/>
          </a:p>
        </p:txBody>
      </p:sp>
      <p:sp>
        <p:nvSpPr>
          <p:cNvPr id="15366" name="TextBox 14"/>
          <p:cNvSpPr txBox="1">
            <a:spLocks noChangeArrowheads="1"/>
          </p:cNvSpPr>
          <p:nvPr/>
        </p:nvSpPr>
        <p:spPr bwMode="auto">
          <a:xfrm>
            <a:off x="4035425" y="5029200"/>
            <a:ext cx="1588897" cy="830997"/>
          </a:xfrm>
          <a:prstGeom prst="rect">
            <a:avLst/>
          </a:prstGeom>
          <a:noFill/>
          <a:ln w="9525">
            <a:noFill/>
            <a:miter lim="800000"/>
            <a:headEnd/>
            <a:tailEnd/>
          </a:ln>
        </p:spPr>
        <p:txBody>
          <a:bodyPr wrap="none">
            <a:spAutoFit/>
          </a:bodyPr>
          <a:lstStyle/>
          <a:p>
            <a:r>
              <a:rPr lang="en-US" sz="4800" b="1" dirty="0" smtClean="0">
                <a:solidFill>
                  <a:srgbClr val="FFFF00"/>
                </a:solidFill>
              </a:rPr>
              <a:t>2.5%</a:t>
            </a:r>
            <a:endParaRPr lang="en-US" sz="4800" b="1" dirty="0">
              <a:solidFill>
                <a:srgbClr val="FFFF00"/>
              </a:solidFill>
            </a:endParaRPr>
          </a:p>
        </p:txBody>
      </p:sp>
      <p:sp>
        <p:nvSpPr>
          <p:cNvPr id="15367" name="TextBox 15"/>
          <p:cNvSpPr txBox="1">
            <a:spLocks noChangeArrowheads="1"/>
          </p:cNvSpPr>
          <p:nvPr/>
        </p:nvSpPr>
        <p:spPr bwMode="auto">
          <a:xfrm>
            <a:off x="3408363" y="4495800"/>
            <a:ext cx="2327275" cy="369888"/>
          </a:xfrm>
          <a:prstGeom prst="rect">
            <a:avLst/>
          </a:prstGeom>
          <a:noFill/>
          <a:ln w="9525">
            <a:noFill/>
            <a:miter lim="800000"/>
            <a:headEnd/>
            <a:tailEnd/>
          </a:ln>
        </p:spPr>
        <p:txBody>
          <a:bodyPr wrap="none">
            <a:spAutoFit/>
          </a:bodyPr>
          <a:lstStyle/>
          <a:p>
            <a:r>
              <a:rPr lang="en-US"/>
              <a:t>Annual Inflation Rate</a:t>
            </a:r>
          </a:p>
        </p:txBody>
      </p:sp>
      <p:pic>
        <p:nvPicPr>
          <p:cNvPr id="2" name="Picture 1"/>
          <p:cNvPicPr>
            <a:picLocks noChangeAspect="1"/>
          </p:cNvPicPr>
          <p:nvPr/>
        </p:nvPicPr>
        <p:blipFill rotWithShape="1">
          <a:blip r:embed="rId3"/>
          <a:srcRect b="5232"/>
          <a:stretch/>
        </p:blipFill>
        <p:spPr>
          <a:xfrm>
            <a:off x="854258" y="1457212"/>
            <a:ext cx="2524125" cy="2733788"/>
          </a:xfrm>
          <a:prstGeom prst="rect">
            <a:avLst/>
          </a:prstGeom>
        </p:spPr>
      </p:pic>
      <p:pic>
        <p:nvPicPr>
          <p:cNvPr id="5" name="Picture 4"/>
          <p:cNvPicPr>
            <a:picLocks noChangeAspect="1"/>
          </p:cNvPicPr>
          <p:nvPr/>
        </p:nvPicPr>
        <p:blipFill>
          <a:blip r:embed="rId4"/>
          <a:stretch>
            <a:fillRect/>
          </a:stretch>
        </p:blipFill>
        <p:spPr>
          <a:xfrm>
            <a:off x="5559841" y="1457212"/>
            <a:ext cx="2714738" cy="2714738"/>
          </a:xfrm>
          <a:prstGeom prst="rect">
            <a:avLst/>
          </a:prstGeom>
        </p:spPr>
      </p:pic>
      <p:sp>
        <p:nvSpPr>
          <p:cNvPr id="10" name="TextBox 9"/>
          <p:cNvSpPr txBox="1"/>
          <p:nvPr/>
        </p:nvSpPr>
        <p:spPr>
          <a:xfrm>
            <a:off x="2700456" y="5906869"/>
            <a:ext cx="3895489" cy="646331"/>
          </a:xfrm>
          <a:prstGeom prst="rect">
            <a:avLst/>
          </a:prstGeom>
          <a:solidFill>
            <a:schemeClr val="tx1"/>
          </a:solidFill>
        </p:spPr>
        <p:txBody>
          <a:bodyPr wrap="none" rtlCol="0">
            <a:spAutoFit/>
          </a:bodyPr>
          <a:lstStyle/>
          <a:p>
            <a:pPr algn="ctr"/>
            <a:r>
              <a:rPr lang="en-US" sz="3600" b="1" dirty="0" smtClean="0">
                <a:solidFill>
                  <a:srgbClr val="FF0000"/>
                </a:solidFill>
              </a:rPr>
              <a:t>In 20 Years - </a:t>
            </a:r>
            <a:r>
              <a:rPr lang="en-US" sz="3600" b="1" dirty="0" smtClean="0">
                <a:solidFill>
                  <a:srgbClr val="FF0000"/>
                </a:solidFill>
              </a:rPr>
              <a:t>$.95</a:t>
            </a:r>
            <a:endParaRPr lang="en-US" sz="3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6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36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p:bldP spid="15366" grpId="0"/>
      <p:bldP spid="15367" grpId="0"/>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a:spLocks noChangeArrowheads="1"/>
          </p:cNvSpPr>
          <p:nvPr/>
        </p:nvSpPr>
        <p:spPr bwMode="auto">
          <a:xfrm>
            <a:off x="1371600" y="5105400"/>
            <a:ext cx="1598515" cy="769441"/>
          </a:xfrm>
          <a:prstGeom prst="rect">
            <a:avLst/>
          </a:prstGeom>
          <a:noFill/>
          <a:ln w="9525">
            <a:noFill/>
            <a:miter lim="800000"/>
            <a:headEnd/>
            <a:tailEnd/>
          </a:ln>
        </p:spPr>
        <p:txBody>
          <a:bodyPr wrap="none">
            <a:spAutoFit/>
          </a:bodyPr>
          <a:lstStyle/>
          <a:p>
            <a:r>
              <a:rPr lang="en-US" sz="4400" dirty="0"/>
              <a:t>$</a:t>
            </a:r>
            <a:r>
              <a:rPr lang="en-US" sz="4400" dirty="0" smtClean="0"/>
              <a:t>1.08</a:t>
            </a:r>
            <a:endParaRPr lang="en-US" sz="4400" dirty="0"/>
          </a:p>
        </p:txBody>
      </p:sp>
      <p:sp>
        <p:nvSpPr>
          <p:cNvPr id="12" name="TextBox 11"/>
          <p:cNvSpPr txBox="1">
            <a:spLocks noChangeArrowheads="1"/>
          </p:cNvSpPr>
          <p:nvPr/>
        </p:nvSpPr>
        <p:spPr bwMode="auto">
          <a:xfrm>
            <a:off x="6172200" y="5105400"/>
            <a:ext cx="1598515" cy="769441"/>
          </a:xfrm>
          <a:prstGeom prst="rect">
            <a:avLst/>
          </a:prstGeom>
          <a:noFill/>
          <a:ln w="9525">
            <a:noFill/>
            <a:miter lim="800000"/>
            <a:headEnd/>
            <a:tailEnd/>
          </a:ln>
        </p:spPr>
        <p:txBody>
          <a:bodyPr wrap="none">
            <a:spAutoFit/>
          </a:bodyPr>
          <a:lstStyle/>
          <a:p>
            <a:r>
              <a:rPr lang="en-US" sz="4400" dirty="0" smtClean="0"/>
              <a:t>$3.99</a:t>
            </a:r>
            <a:endParaRPr lang="en-US" sz="4400" dirty="0"/>
          </a:p>
        </p:txBody>
      </p:sp>
      <p:sp>
        <p:nvSpPr>
          <p:cNvPr id="13" name="TextBox 12"/>
          <p:cNvSpPr txBox="1"/>
          <p:nvPr/>
        </p:nvSpPr>
        <p:spPr>
          <a:xfrm>
            <a:off x="1817688" y="4572000"/>
            <a:ext cx="696912" cy="369888"/>
          </a:xfrm>
          <a:prstGeom prst="rect">
            <a:avLst/>
          </a:prstGeom>
          <a:solidFill>
            <a:schemeClr val="accent5">
              <a:lumMod val="10000"/>
            </a:schemeClr>
          </a:solidFill>
        </p:spPr>
        <p:txBody>
          <a:bodyPr wrap="none">
            <a:spAutoFit/>
          </a:bodyPr>
          <a:lstStyle/>
          <a:p>
            <a:pPr>
              <a:defRPr/>
            </a:pPr>
            <a:r>
              <a:rPr lang="en-US" b="1" dirty="0"/>
              <a:t>1983</a:t>
            </a:r>
          </a:p>
        </p:txBody>
      </p:sp>
      <p:sp>
        <p:nvSpPr>
          <p:cNvPr id="14" name="TextBox 13"/>
          <p:cNvSpPr txBox="1"/>
          <p:nvPr/>
        </p:nvSpPr>
        <p:spPr>
          <a:xfrm>
            <a:off x="6623050" y="4572000"/>
            <a:ext cx="697627" cy="369332"/>
          </a:xfrm>
          <a:prstGeom prst="rect">
            <a:avLst/>
          </a:prstGeom>
          <a:solidFill>
            <a:schemeClr val="accent5">
              <a:lumMod val="10000"/>
            </a:schemeClr>
          </a:solidFill>
        </p:spPr>
        <p:txBody>
          <a:bodyPr wrap="none">
            <a:spAutoFit/>
          </a:bodyPr>
          <a:lstStyle/>
          <a:p>
            <a:pPr>
              <a:defRPr/>
            </a:pPr>
            <a:r>
              <a:rPr lang="en-US" b="1" dirty="0" smtClean="0"/>
              <a:t>2022</a:t>
            </a:r>
            <a:endParaRPr lang="en-US" b="1" dirty="0"/>
          </a:p>
        </p:txBody>
      </p:sp>
      <p:sp>
        <p:nvSpPr>
          <p:cNvPr id="15" name="TextBox 14"/>
          <p:cNvSpPr txBox="1">
            <a:spLocks noChangeArrowheads="1"/>
          </p:cNvSpPr>
          <p:nvPr/>
        </p:nvSpPr>
        <p:spPr bwMode="auto">
          <a:xfrm>
            <a:off x="4031067" y="5105400"/>
            <a:ext cx="1588897" cy="830997"/>
          </a:xfrm>
          <a:prstGeom prst="rect">
            <a:avLst/>
          </a:prstGeom>
          <a:noFill/>
          <a:ln w="9525">
            <a:noFill/>
            <a:miter lim="800000"/>
            <a:headEnd/>
            <a:tailEnd/>
          </a:ln>
        </p:spPr>
        <p:txBody>
          <a:bodyPr wrap="none">
            <a:spAutoFit/>
          </a:bodyPr>
          <a:lstStyle/>
          <a:p>
            <a:r>
              <a:rPr lang="en-US" sz="4800" b="1" dirty="0" smtClean="0">
                <a:solidFill>
                  <a:srgbClr val="FFFF00"/>
                </a:solidFill>
              </a:rPr>
              <a:t>3.4</a:t>
            </a:r>
            <a:r>
              <a:rPr lang="en-US" sz="4800" b="1" dirty="0" smtClean="0">
                <a:solidFill>
                  <a:srgbClr val="FFFF00"/>
                </a:solidFill>
              </a:rPr>
              <a:t>%</a:t>
            </a:r>
            <a:endParaRPr lang="en-US" sz="4800" b="1" dirty="0">
              <a:solidFill>
                <a:srgbClr val="FFFF00"/>
              </a:solidFill>
            </a:endParaRPr>
          </a:p>
        </p:txBody>
      </p:sp>
      <p:sp>
        <p:nvSpPr>
          <p:cNvPr id="16" name="TextBox 15"/>
          <p:cNvSpPr txBox="1">
            <a:spLocks noChangeArrowheads="1"/>
          </p:cNvSpPr>
          <p:nvPr/>
        </p:nvSpPr>
        <p:spPr bwMode="auto">
          <a:xfrm>
            <a:off x="3484563" y="4648200"/>
            <a:ext cx="2327275" cy="369888"/>
          </a:xfrm>
          <a:prstGeom prst="rect">
            <a:avLst/>
          </a:prstGeom>
          <a:noFill/>
          <a:ln w="9525">
            <a:noFill/>
            <a:miter lim="800000"/>
            <a:headEnd/>
            <a:tailEnd/>
          </a:ln>
        </p:spPr>
        <p:txBody>
          <a:bodyPr wrap="none">
            <a:spAutoFit/>
          </a:bodyPr>
          <a:lstStyle/>
          <a:p>
            <a:r>
              <a:rPr lang="en-US"/>
              <a:t>Annual Inflation Rate</a:t>
            </a:r>
          </a:p>
        </p:txBody>
      </p:sp>
      <p:pic>
        <p:nvPicPr>
          <p:cNvPr id="2" name="Picture 1"/>
          <p:cNvPicPr>
            <a:picLocks noChangeAspect="1"/>
          </p:cNvPicPr>
          <p:nvPr/>
        </p:nvPicPr>
        <p:blipFill>
          <a:blip r:embed="rId3"/>
          <a:stretch>
            <a:fillRect/>
          </a:stretch>
        </p:blipFill>
        <p:spPr>
          <a:xfrm>
            <a:off x="2465589" y="1676400"/>
            <a:ext cx="4205287" cy="2798427"/>
          </a:xfrm>
          <a:prstGeom prst="rect">
            <a:avLst/>
          </a:prstGeom>
        </p:spPr>
      </p:pic>
      <p:sp>
        <p:nvSpPr>
          <p:cNvPr id="9" name="TextBox 8"/>
          <p:cNvSpPr txBox="1"/>
          <p:nvPr/>
        </p:nvSpPr>
        <p:spPr>
          <a:xfrm>
            <a:off x="2572217" y="5830669"/>
            <a:ext cx="4151970" cy="646331"/>
          </a:xfrm>
          <a:prstGeom prst="rect">
            <a:avLst/>
          </a:prstGeom>
          <a:solidFill>
            <a:schemeClr val="tx1"/>
          </a:solidFill>
        </p:spPr>
        <p:txBody>
          <a:bodyPr wrap="none" rtlCol="0">
            <a:spAutoFit/>
          </a:bodyPr>
          <a:lstStyle/>
          <a:p>
            <a:pPr algn="ctr"/>
            <a:r>
              <a:rPr lang="en-US" sz="3600" b="1" dirty="0" smtClean="0">
                <a:solidFill>
                  <a:srgbClr val="FF0000"/>
                </a:solidFill>
              </a:rPr>
              <a:t>In 20 Years - </a:t>
            </a:r>
            <a:r>
              <a:rPr lang="en-US" sz="3600" b="1" dirty="0" smtClean="0">
                <a:solidFill>
                  <a:srgbClr val="FF0000"/>
                </a:solidFill>
              </a:rPr>
              <a:t>$7.80</a:t>
            </a:r>
            <a:endParaRPr lang="en-US" sz="3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p:bldP spid="16" grpId="0"/>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a:spLocks noChangeArrowheads="1"/>
          </p:cNvSpPr>
          <p:nvPr/>
        </p:nvSpPr>
        <p:spPr bwMode="auto">
          <a:xfrm>
            <a:off x="1371600" y="5029200"/>
            <a:ext cx="1598613" cy="769938"/>
          </a:xfrm>
          <a:prstGeom prst="rect">
            <a:avLst/>
          </a:prstGeom>
          <a:noFill/>
          <a:ln w="9525">
            <a:noFill/>
            <a:miter lim="800000"/>
            <a:headEnd/>
            <a:tailEnd/>
          </a:ln>
        </p:spPr>
        <p:txBody>
          <a:bodyPr wrap="none">
            <a:spAutoFit/>
          </a:bodyPr>
          <a:lstStyle/>
          <a:p>
            <a:r>
              <a:rPr lang="en-US" sz="4400"/>
              <a:t>$1.59</a:t>
            </a:r>
          </a:p>
        </p:txBody>
      </p:sp>
      <p:sp>
        <p:nvSpPr>
          <p:cNvPr id="12" name="TextBox 11"/>
          <p:cNvSpPr txBox="1">
            <a:spLocks noChangeArrowheads="1"/>
          </p:cNvSpPr>
          <p:nvPr/>
        </p:nvSpPr>
        <p:spPr bwMode="auto">
          <a:xfrm>
            <a:off x="6172200" y="5029200"/>
            <a:ext cx="1912703" cy="769441"/>
          </a:xfrm>
          <a:prstGeom prst="rect">
            <a:avLst/>
          </a:prstGeom>
          <a:noFill/>
          <a:ln w="9525">
            <a:noFill/>
            <a:miter lim="800000"/>
            <a:headEnd/>
            <a:tailEnd/>
          </a:ln>
        </p:spPr>
        <p:txBody>
          <a:bodyPr wrap="none">
            <a:spAutoFit/>
          </a:bodyPr>
          <a:lstStyle/>
          <a:p>
            <a:r>
              <a:rPr lang="en-US" sz="4400" dirty="0" smtClean="0"/>
              <a:t>$15.00</a:t>
            </a:r>
            <a:endParaRPr lang="en-US" sz="4400" dirty="0"/>
          </a:p>
        </p:txBody>
      </p:sp>
      <p:sp>
        <p:nvSpPr>
          <p:cNvPr id="13" name="TextBox 12"/>
          <p:cNvSpPr txBox="1"/>
          <p:nvPr/>
        </p:nvSpPr>
        <p:spPr>
          <a:xfrm>
            <a:off x="1817688" y="4495800"/>
            <a:ext cx="696912" cy="369888"/>
          </a:xfrm>
          <a:prstGeom prst="rect">
            <a:avLst/>
          </a:prstGeom>
          <a:solidFill>
            <a:schemeClr val="accent5">
              <a:lumMod val="10000"/>
            </a:schemeClr>
          </a:solidFill>
        </p:spPr>
        <p:txBody>
          <a:bodyPr wrap="none">
            <a:spAutoFit/>
          </a:bodyPr>
          <a:lstStyle/>
          <a:p>
            <a:pPr>
              <a:defRPr/>
            </a:pPr>
            <a:r>
              <a:rPr lang="en-US" b="1" dirty="0"/>
              <a:t>1983</a:t>
            </a:r>
          </a:p>
        </p:txBody>
      </p:sp>
      <p:sp>
        <p:nvSpPr>
          <p:cNvPr id="14" name="TextBox 13"/>
          <p:cNvSpPr txBox="1"/>
          <p:nvPr/>
        </p:nvSpPr>
        <p:spPr>
          <a:xfrm>
            <a:off x="6623050" y="4495800"/>
            <a:ext cx="697627" cy="369332"/>
          </a:xfrm>
          <a:prstGeom prst="rect">
            <a:avLst/>
          </a:prstGeom>
          <a:solidFill>
            <a:schemeClr val="accent5">
              <a:lumMod val="10000"/>
            </a:schemeClr>
          </a:solidFill>
        </p:spPr>
        <p:txBody>
          <a:bodyPr wrap="none">
            <a:spAutoFit/>
          </a:bodyPr>
          <a:lstStyle/>
          <a:p>
            <a:pPr>
              <a:defRPr/>
            </a:pPr>
            <a:r>
              <a:rPr lang="en-US" b="1" dirty="0" smtClean="0"/>
              <a:t>2022</a:t>
            </a:r>
            <a:endParaRPr lang="en-US" b="1" dirty="0"/>
          </a:p>
        </p:txBody>
      </p:sp>
      <p:sp>
        <p:nvSpPr>
          <p:cNvPr id="15" name="TextBox 14"/>
          <p:cNvSpPr txBox="1">
            <a:spLocks noChangeArrowheads="1"/>
          </p:cNvSpPr>
          <p:nvPr/>
        </p:nvSpPr>
        <p:spPr bwMode="auto">
          <a:xfrm>
            <a:off x="4111625" y="5029200"/>
            <a:ext cx="1074333" cy="830997"/>
          </a:xfrm>
          <a:prstGeom prst="rect">
            <a:avLst/>
          </a:prstGeom>
          <a:noFill/>
          <a:ln w="9525">
            <a:noFill/>
            <a:miter lim="800000"/>
            <a:headEnd/>
            <a:tailEnd/>
          </a:ln>
        </p:spPr>
        <p:txBody>
          <a:bodyPr wrap="none">
            <a:spAutoFit/>
          </a:bodyPr>
          <a:lstStyle/>
          <a:p>
            <a:r>
              <a:rPr lang="en-US" sz="4800" b="1" dirty="0" smtClean="0">
                <a:solidFill>
                  <a:srgbClr val="FFFF00"/>
                </a:solidFill>
              </a:rPr>
              <a:t>7%</a:t>
            </a:r>
            <a:endParaRPr lang="en-US" sz="4800" b="1" dirty="0">
              <a:solidFill>
                <a:srgbClr val="FFFF00"/>
              </a:solidFill>
            </a:endParaRPr>
          </a:p>
        </p:txBody>
      </p:sp>
      <p:sp>
        <p:nvSpPr>
          <p:cNvPr id="16" name="TextBox 15"/>
          <p:cNvSpPr txBox="1">
            <a:spLocks noChangeArrowheads="1"/>
          </p:cNvSpPr>
          <p:nvPr/>
        </p:nvSpPr>
        <p:spPr bwMode="auto">
          <a:xfrm>
            <a:off x="3484563" y="4572000"/>
            <a:ext cx="2327275" cy="369888"/>
          </a:xfrm>
          <a:prstGeom prst="rect">
            <a:avLst/>
          </a:prstGeom>
          <a:noFill/>
          <a:ln w="9525">
            <a:noFill/>
            <a:miter lim="800000"/>
            <a:headEnd/>
            <a:tailEnd/>
          </a:ln>
        </p:spPr>
        <p:txBody>
          <a:bodyPr wrap="none">
            <a:spAutoFit/>
          </a:bodyPr>
          <a:lstStyle/>
          <a:p>
            <a:r>
              <a:rPr lang="en-US"/>
              <a:t>Annual Inflation Rate</a:t>
            </a:r>
          </a:p>
        </p:txBody>
      </p:sp>
      <p:pic>
        <p:nvPicPr>
          <p:cNvPr id="2" name="Picture 1"/>
          <p:cNvPicPr>
            <a:picLocks noChangeAspect="1"/>
          </p:cNvPicPr>
          <p:nvPr/>
        </p:nvPicPr>
        <p:blipFill>
          <a:blip r:embed="rId3"/>
          <a:stretch>
            <a:fillRect/>
          </a:stretch>
        </p:blipFill>
        <p:spPr>
          <a:xfrm>
            <a:off x="2368479" y="1524000"/>
            <a:ext cx="4407042" cy="2895600"/>
          </a:xfrm>
          <a:prstGeom prst="rect">
            <a:avLst/>
          </a:prstGeom>
        </p:spPr>
      </p:pic>
      <p:sp>
        <p:nvSpPr>
          <p:cNvPr id="9" name="TextBox 8"/>
          <p:cNvSpPr txBox="1"/>
          <p:nvPr/>
        </p:nvSpPr>
        <p:spPr>
          <a:xfrm>
            <a:off x="2443975" y="5830669"/>
            <a:ext cx="4408450" cy="646331"/>
          </a:xfrm>
          <a:prstGeom prst="rect">
            <a:avLst/>
          </a:prstGeom>
          <a:solidFill>
            <a:schemeClr val="tx1"/>
          </a:solidFill>
        </p:spPr>
        <p:txBody>
          <a:bodyPr wrap="none" rtlCol="0">
            <a:spAutoFit/>
          </a:bodyPr>
          <a:lstStyle/>
          <a:p>
            <a:pPr algn="ctr"/>
            <a:r>
              <a:rPr lang="en-US" sz="3600" b="1" dirty="0" smtClean="0">
                <a:solidFill>
                  <a:srgbClr val="FF0000"/>
                </a:solidFill>
              </a:rPr>
              <a:t>In 20 Years - $54.08</a:t>
            </a:r>
            <a:endParaRPr lang="en-US" sz="3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p:bldP spid="16" grpId="0"/>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a:spLocks noChangeArrowheads="1"/>
          </p:cNvSpPr>
          <p:nvPr/>
        </p:nvSpPr>
        <p:spPr bwMode="auto">
          <a:xfrm>
            <a:off x="1049338" y="5257800"/>
            <a:ext cx="2541080" cy="769441"/>
          </a:xfrm>
          <a:prstGeom prst="rect">
            <a:avLst/>
          </a:prstGeom>
          <a:noFill/>
          <a:ln w="9525">
            <a:noFill/>
            <a:miter lim="800000"/>
            <a:headEnd/>
            <a:tailEnd/>
          </a:ln>
        </p:spPr>
        <p:txBody>
          <a:bodyPr wrap="none">
            <a:spAutoFit/>
          </a:bodyPr>
          <a:lstStyle/>
          <a:p>
            <a:r>
              <a:rPr lang="en-US" sz="4400" dirty="0" smtClean="0"/>
              <a:t>$105,000</a:t>
            </a:r>
            <a:endParaRPr lang="en-US" sz="4400" dirty="0"/>
          </a:p>
        </p:txBody>
      </p:sp>
      <p:sp>
        <p:nvSpPr>
          <p:cNvPr id="12" name="TextBox 11"/>
          <p:cNvSpPr txBox="1">
            <a:spLocks noChangeArrowheads="1"/>
          </p:cNvSpPr>
          <p:nvPr/>
        </p:nvSpPr>
        <p:spPr bwMode="auto">
          <a:xfrm>
            <a:off x="5715000" y="5257800"/>
            <a:ext cx="2541080" cy="769441"/>
          </a:xfrm>
          <a:prstGeom prst="rect">
            <a:avLst/>
          </a:prstGeom>
          <a:noFill/>
          <a:ln w="9525">
            <a:noFill/>
            <a:miter lim="800000"/>
            <a:headEnd/>
            <a:tailEnd/>
          </a:ln>
        </p:spPr>
        <p:txBody>
          <a:bodyPr wrap="none">
            <a:spAutoFit/>
          </a:bodyPr>
          <a:lstStyle/>
          <a:p>
            <a:r>
              <a:rPr lang="en-US" sz="4400" dirty="0"/>
              <a:t>$</a:t>
            </a:r>
            <a:r>
              <a:rPr lang="en-US" sz="4400" dirty="0" smtClean="0"/>
              <a:t>289,000</a:t>
            </a:r>
            <a:endParaRPr lang="en-US" sz="4400" dirty="0"/>
          </a:p>
        </p:txBody>
      </p:sp>
      <p:sp>
        <p:nvSpPr>
          <p:cNvPr id="13" name="TextBox 12"/>
          <p:cNvSpPr txBox="1"/>
          <p:nvPr/>
        </p:nvSpPr>
        <p:spPr>
          <a:xfrm>
            <a:off x="1817688" y="4724400"/>
            <a:ext cx="696912" cy="369888"/>
          </a:xfrm>
          <a:prstGeom prst="rect">
            <a:avLst/>
          </a:prstGeom>
          <a:solidFill>
            <a:schemeClr val="accent5">
              <a:lumMod val="10000"/>
            </a:schemeClr>
          </a:solidFill>
        </p:spPr>
        <p:txBody>
          <a:bodyPr wrap="none">
            <a:spAutoFit/>
          </a:bodyPr>
          <a:lstStyle/>
          <a:p>
            <a:pPr>
              <a:defRPr/>
            </a:pPr>
            <a:r>
              <a:rPr lang="en-US" b="1" dirty="0"/>
              <a:t>1983</a:t>
            </a:r>
          </a:p>
        </p:txBody>
      </p:sp>
      <p:sp>
        <p:nvSpPr>
          <p:cNvPr id="14" name="TextBox 13"/>
          <p:cNvSpPr txBox="1"/>
          <p:nvPr/>
        </p:nvSpPr>
        <p:spPr>
          <a:xfrm>
            <a:off x="6623050" y="4724400"/>
            <a:ext cx="697627" cy="369332"/>
          </a:xfrm>
          <a:prstGeom prst="rect">
            <a:avLst/>
          </a:prstGeom>
          <a:solidFill>
            <a:schemeClr val="accent5">
              <a:lumMod val="10000"/>
            </a:schemeClr>
          </a:solidFill>
        </p:spPr>
        <p:txBody>
          <a:bodyPr wrap="none">
            <a:spAutoFit/>
          </a:bodyPr>
          <a:lstStyle/>
          <a:p>
            <a:pPr>
              <a:defRPr/>
            </a:pPr>
            <a:r>
              <a:rPr lang="en-US" b="1" dirty="0" smtClean="0"/>
              <a:t>2022</a:t>
            </a:r>
            <a:endParaRPr lang="en-US" b="1" dirty="0"/>
          </a:p>
        </p:txBody>
      </p:sp>
      <p:sp>
        <p:nvSpPr>
          <p:cNvPr id="15" name="TextBox 14"/>
          <p:cNvSpPr txBox="1">
            <a:spLocks noChangeArrowheads="1"/>
          </p:cNvSpPr>
          <p:nvPr/>
        </p:nvSpPr>
        <p:spPr bwMode="auto">
          <a:xfrm>
            <a:off x="4111625" y="5257800"/>
            <a:ext cx="1588897" cy="830997"/>
          </a:xfrm>
          <a:prstGeom prst="rect">
            <a:avLst/>
          </a:prstGeom>
          <a:noFill/>
          <a:ln w="9525">
            <a:noFill/>
            <a:miter lim="800000"/>
            <a:headEnd/>
            <a:tailEnd/>
          </a:ln>
        </p:spPr>
        <p:txBody>
          <a:bodyPr wrap="none">
            <a:spAutoFit/>
          </a:bodyPr>
          <a:lstStyle/>
          <a:p>
            <a:r>
              <a:rPr lang="en-US" sz="4800" b="1" dirty="0" smtClean="0">
                <a:solidFill>
                  <a:srgbClr val="FFFF00"/>
                </a:solidFill>
              </a:rPr>
              <a:t>2.8%</a:t>
            </a:r>
            <a:endParaRPr lang="en-US" sz="4800" b="1" dirty="0">
              <a:solidFill>
                <a:srgbClr val="FFFF00"/>
              </a:solidFill>
            </a:endParaRPr>
          </a:p>
        </p:txBody>
      </p:sp>
      <p:sp>
        <p:nvSpPr>
          <p:cNvPr id="16" name="TextBox 15"/>
          <p:cNvSpPr txBox="1">
            <a:spLocks noChangeArrowheads="1"/>
          </p:cNvSpPr>
          <p:nvPr/>
        </p:nvSpPr>
        <p:spPr bwMode="auto">
          <a:xfrm>
            <a:off x="3484563" y="4800600"/>
            <a:ext cx="2327275" cy="369888"/>
          </a:xfrm>
          <a:prstGeom prst="rect">
            <a:avLst/>
          </a:prstGeom>
          <a:noFill/>
          <a:ln w="9525">
            <a:noFill/>
            <a:miter lim="800000"/>
            <a:headEnd/>
            <a:tailEnd/>
          </a:ln>
        </p:spPr>
        <p:txBody>
          <a:bodyPr wrap="none">
            <a:spAutoFit/>
          </a:bodyPr>
          <a:lstStyle/>
          <a:p>
            <a:r>
              <a:rPr lang="en-US"/>
              <a:t>Annual Inflation Rate</a:t>
            </a:r>
          </a:p>
        </p:txBody>
      </p:sp>
      <p:pic>
        <p:nvPicPr>
          <p:cNvPr id="2" name="Picture 1"/>
          <p:cNvPicPr>
            <a:picLocks noChangeAspect="1"/>
          </p:cNvPicPr>
          <p:nvPr/>
        </p:nvPicPr>
        <p:blipFill rotWithShape="1">
          <a:blip r:embed="rId3"/>
          <a:srcRect l="7245" t="14286" r="7245"/>
          <a:stretch/>
        </p:blipFill>
        <p:spPr>
          <a:xfrm>
            <a:off x="2286131" y="1524000"/>
            <a:ext cx="4569374" cy="3048000"/>
          </a:xfrm>
          <a:prstGeom prst="rect">
            <a:avLst/>
          </a:prstGeom>
        </p:spPr>
      </p:pic>
      <p:sp>
        <p:nvSpPr>
          <p:cNvPr id="9" name="TextBox 8"/>
          <p:cNvSpPr txBox="1"/>
          <p:nvPr/>
        </p:nvSpPr>
        <p:spPr>
          <a:xfrm>
            <a:off x="2187495" y="6059269"/>
            <a:ext cx="4921412" cy="646331"/>
          </a:xfrm>
          <a:prstGeom prst="rect">
            <a:avLst/>
          </a:prstGeom>
          <a:solidFill>
            <a:schemeClr val="tx1"/>
          </a:solidFill>
        </p:spPr>
        <p:txBody>
          <a:bodyPr wrap="none" rtlCol="0">
            <a:spAutoFit/>
          </a:bodyPr>
          <a:lstStyle/>
          <a:p>
            <a:pPr algn="ctr"/>
            <a:r>
              <a:rPr lang="en-US" sz="3600" b="1" dirty="0" smtClean="0">
                <a:solidFill>
                  <a:srgbClr val="FF0000"/>
                </a:solidFill>
              </a:rPr>
              <a:t>In 20 Years - $499,500</a:t>
            </a:r>
            <a:endParaRPr lang="en-US" sz="3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p:bldP spid="16" grpId="0"/>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a:spLocks noChangeArrowheads="1"/>
          </p:cNvSpPr>
          <p:nvPr/>
        </p:nvSpPr>
        <p:spPr bwMode="auto">
          <a:xfrm>
            <a:off x="1143000" y="4876800"/>
            <a:ext cx="1912703" cy="769441"/>
          </a:xfrm>
          <a:prstGeom prst="rect">
            <a:avLst/>
          </a:prstGeom>
          <a:noFill/>
          <a:ln w="9525">
            <a:noFill/>
            <a:miter lim="800000"/>
            <a:headEnd/>
            <a:tailEnd/>
          </a:ln>
        </p:spPr>
        <p:txBody>
          <a:bodyPr wrap="none">
            <a:spAutoFit/>
          </a:bodyPr>
          <a:lstStyle/>
          <a:p>
            <a:r>
              <a:rPr lang="en-US" sz="4400" dirty="0"/>
              <a:t>$</a:t>
            </a:r>
            <a:r>
              <a:rPr lang="en-US" sz="4400" dirty="0" smtClean="0"/>
              <a:t>6,100</a:t>
            </a:r>
            <a:endParaRPr lang="en-US" sz="4400" dirty="0"/>
          </a:p>
        </p:txBody>
      </p:sp>
      <p:sp>
        <p:nvSpPr>
          <p:cNvPr id="12" name="TextBox 11"/>
          <p:cNvSpPr txBox="1">
            <a:spLocks noChangeArrowheads="1"/>
          </p:cNvSpPr>
          <p:nvPr/>
        </p:nvSpPr>
        <p:spPr bwMode="auto">
          <a:xfrm>
            <a:off x="5926138" y="4876800"/>
            <a:ext cx="2226892" cy="769441"/>
          </a:xfrm>
          <a:prstGeom prst="rect">
            <a:avLst/>
          </a:prstGeom>
          <a:noFill/>
          <a:ln w="9525">
            <a:noFill/>
            <a:miter lim="800000"/>
            <a:headEnd/>
            <a:tailEnd/>
          </a:ln>
        </p:spPr>
        <p:txBody>
          <a:bodyPr wrap="none">
            <a:spAutoFit/>
          </a:bodyPr>
          <a:lstStyle/>
          <a:p>
            <a:r>
              <a:rPr lang="en-US" sz="4400" dirty="0" smtClean="0"/>
              <a:t>$25,000</a:t>
            </a:r>
            <a:endParaRPr lang="en-US" sz="4400" dirty="0"/>
          </a:p>
        </p:txBody>
      </p:sp>
      <p:sp>
        <p:nvSpPr>
          <p:cNvPr id="13" name="TextBox 12"/>
          <p:cNvSpPr txBox="1"/>
          <p:nvPr/>
        </p:nvSpPr>
        <p:spPr>
          <a:xfrm>
            <a:off x="1817688" y="4343400"/>
            <a:ext cx="696912" cy="369888"/>
          </a:xfrm>
          <a:prstGeom prst="rect">
            <a:avLst/>
          </a:prstGeom>
          <a:solidFill>
            <a:schemeClr val="accent5">
              <a:lumMod val="10000"/>
            </a:schemeClr>
          </a:solidFill>
        </p:spPr>
        <p:txBody>
          <a:bodyPr wrap="none">
            <a:spAutoFit/>
          </a:bodyPr>
          <a:lstStyle/>
          <a:p>
            <a:pPr>
              <a:defRPr/>
            </a:pPr>
            <a:r>
              <a:rPr lang="en-US" b="1" dirty="0"/>
              <a:t>1983</a:t>
            </a:r>
          </a:p>
        </p:txBody>
      </p:sp>
      <p:sp>
        <p:nvSpPr>
          <p:cNvPr id="14" name="TextBox 13"/>
          <p:cNvSpPr txBox="1"/>
          <p:nvPr/>
        </p:nvSpPr>
        <p:spPr>
          <a:xfrm>
            <a:off x="6623050" y="4343400"/>
            <a:ext cx="697627" cy="369332"/>
          </a:xfrm>
          <a:prstGeom prst="rect">
            <a:avLst/>
          </a:prstGeom>
          <a:solidFill>
            <a:schemeClr val="accent5">
              <a:lumMod val="10000"/>
            </a:schemeClr>
          </a:solidFill>
        </p:spPr>
        <p:txBody>
          <a:bodyPr wrap="none">
            <a:spAutoFit/>
          </a:bodyPr>
          <a:lstStyle/>
          <a:p>
            <a:pPr>
              <a:defRPr/>
            </a:pPr>
            <a:r>
              <a:rPr lang="en-US" b="1" dirty="0" smtClean="0"/>
              <a:t>2022</a:t>
            </a:r>
            <a:endParaRPr lang="en-US" b="1" dirty="0"/>
          </a:p>
        </p:txBody>
      </p:sp>
      <p:sp>
        <p:nvSpPr>
          <p:cNvPr id="15" name="TextBox 14"/>
          <p:cNvSpPr txBox="1">
            <a:spLocks noChangeArrowheads="1"/>
          </p:cNvSpPr>
          <p:nvPr/>
        </p:nvSpPr>
        <p:spPr bwMode="auto">
          <a:xfrm>
            <a:off x="4111625" y="4876800"/>
            <a:ext cx="1074333" cy="830997"/>
          </a:xfrm>
          <a:prstGeom prst="rect">
            <a:avLst/>
          </a:prstGeom>
          <a:noFill/>
          <a:ln w="9525">
            <a:noFill/>
            <a:miter lim="800000"/>
            <a:headEnd/>
            <a:tailEnd/>
          </a:ln>
        </p:spPr>
        <p:txBody>
          <a:bodyPr wrap="none">
            <a:spAutoFit/>
          </a:bodyPr>
          <a:lstStyle/>
          <a:p>
            <a:r>
              <a:rPr lang="en-US" sz="4800" b="1" dirty="0" smtClean="0">
                <a:solidFill>
                  <a:srgbClr val="FFFF00"/>
                </a:solidFill>
              </a:rPr>
              <a:t>4%</a:t>
            </a:r>
            <a:endParaRPr lang="en-US" sz="4800" b="1" dirty="0">
              <a:solidFill>
                <a:srgbClr val="FFFF00"/>
              </a:solidFill>
            </a:endParaRPr>
          </a:p>
        </p:txBody>
      </p:sp>
      <p:sp>
        <p:nvSpPr>
          <p:cNvPr id="16" name="TextBox 15"/>
          <p:cNvSpPr txBox="1">
            <a:spLocks noChangeArrowheads="1"/>
          </p:cNvSpPr>
          <p:nvPr/>
        </p:nvSpPr>
        <p:spPr bwMode="auto">
          <a:xfrm>
            <a:off x="3484563" y="4419600"/>
            <a:ext cx="2327275" cy="369888"/>
          </a:xfrm>
          <a:prstGeom prst="rect">
            <a:avLst/>
          </a:prstGeom>
          <a:noFill/>
          <a:ln w="9525">
            <a:noFill/>
            <a:miter lim="800000"/>
            <a:headEnd/>
            <a:tailEnd/>
          </a:ln>
        </p:spPr>
        <p:txBody>
          <a:bodyPr wrap="none">
            <a:spAutoFit/>
          </a:bodyPr>
          <a:lstStyle/>
          <a:p>
            <a:r>
              <a:rPr lang="en-US"/>
              <a:t>Annual Inflation Rate</a:t>
            </a:r>
          </a:p>
        </p:txBody>
      </p:sp>
      <p:pic>
        <p:nvPicPr>
          <p:cNvPr id="10249" name="Picture 16" descr="1toyota83.jpg"/>
          <p:cNvPicPr>
            <a:picLocks noChangeAspect="1"/>
          </p:cNvPicPr>
          <p:nvPr/>
        </p:nvPicPr>
        <p:blipFill>
          <a:blip r:embed="rId3" cstate="print"/>
          <a:srcRect/>
          <a:stretch>
            <a:fillRect/>
          </a:stretch>
        </p:blipFill>
        <p:spPr bwMode="auto">
          <a:xfrm>
            <a:off x="800100" y="1684338"/>
            <a:ext cx="3248025" cy="2362200"/>
          </a:xfrm>
          <a:prstGeom prst="rect">
            <a:avLst/>
          </a:prstGeom>
          <a:noFill/>
          <a:ln w="9525">
            <a:noFill/>
            <a:miter lim="800000"/>
            <a:headEnd/>
            <a:tailEnd/>
          </a:ln>
        </p:spPr>
      </p:pic>
      <p:pic>
        <p:nvPicPr>
          <p:cNvPr id="2" name="Picture 1"/>
          <p:cNvPicPr>
            <a:picLocks noChangeAspect="1"/>
          </p:cNvPicPr>
          <p:nvPr/>
        </p:nvPicPr>
        <p:blipFill>
          <a:blip r:embed="rId4"/>
          <a:stretch>
            <a:fillRect/>
          </a:stretch>
        </p:blipFill>
        <p:spPr>
          <a:xfrm>
            <a:off x="4800600" y="1677308"/>
            <a:ext cx="3589742" cy="2369230"/>
          </a:xfrm>
          <a:prstGeom prst="rect">
            <a:avLst/>
          </a:prstGeom>
        </p:spPr>
      </p:pic>
      <p:sp>
        <p:nvSpPr>
          <p:cNvPr id="10" name="TextBox 9"/>
          <p:cNvSpPr txBox="1"/>
          <p:nvPr/>
        </p:nvSpPr>
        <p:spPr>
          <a:xfrm>
            <a:off x="2315736" y="5754469"/>
            <a:ext cx="4664930" cy="646331"/>
          </a:xfrm>
          <a:prstGeom prst="rect">
            <a:avLst/>
          </a:prstGeom>
          <a:solidFill>
            <a:schemeClr val="tx1"/>
          </a:solidFill>
        </p:spPr>
        <p:txBody>
          <a:bodyPr wrap="none" rtlCol="0">
            <a:spAutoFit/>
          </a:bodyPr>
          <a:lstStyle/>
          <a:p>
            <a:pPr algn="ctr"/>
            <a:r>
              <a:rPr lang="en-US" sz="3600" b="1" dirty="0" smtClean="0">
                <a:solidFill>
                  <a:srgbClr val="FF0000"/>
                </a:solidFill>
              </a:rPr>
              <a:t>In 20 Years - $54,000</a:t>
            </a:r>
            <a:endParaRPr lang="en-US" sz="3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p:bldP spid="16" grpId="0"/>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0" y="2286000"/>
            <a:ext cx="4442243" cy="2646878"/>
          </a:xfrm>
          <a:prstGeom prst="rect">
            <a:avLst/>
          </a:prstGeom>
          <a:noFill/>
        </p:spPr>
        <p:txBody>
          <a:bodyPr wrap="none" rtlCol="0">
            <a:spAutoFit/>
          </a:bodyPr>
          <a:lstStyle/>
          <a:p>
            <a:pPr algn="ctr"/>
            <a:r>
              <a:rPr lang="en-US" sz="166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1983</a:t>
            </a:r>
            <a:endParaRPr lang="en-US" sz="6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623520203"/>
      </p:ext>
    </p:extLst>
  </p:cSld>
  <p:clrMapOvr>
    <a:masterClrMapping/>
  </p:clrMapOvr>
  <p:transition advTm="36368"/>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a:spLocks noChangeArrowheads="1"/>
          </p:cNvSpPr>
          <p:nvPr/>
        </p:nvSpPr>
        <p:spPr bwMode="auto">
          <a:xfrm>
            <a:off x="1143000" y="4800600"/>
            <a:ext cx="2227263" cy="769938"/>
          </a:xfrm>
          <a:prstGeom prst="rect">
            <a:avLst/>
          </a:prstGeom>
          <a:noFill/>
          <a:ln w="9525">
            <a:noFill/>
            <a:miter lim="800000"/>
            <a:headEnd/>
            <a:tailEnd/>
          </a:ln>
        </p:spPr>
        <p:txBody>
          <a:bodyPr wrap="none">
            <a:spAutoFit/>
          </a:bodyPr>
          <a:lstStyle/>
          <a:p>
            <a:r>
              <a:rPr lang="en-US" sz="4400"/>
              <a:t>$23,000</a:t>
            </a:r>
          </a:p>
        </p:txBody>
      </p:sp>
      <p:sp>
        <p:nvSpPr>
          <p:cNvPr id="12" name="TextBox 11"/>
          <p:cNvSpPr txBox="1">
            <a:spLocks noChangeArrowheads="1"/>
          </p:cNvSpPr>
          <p:nvPr/>
        </p:nvSpPr>
        <p:spPr bwMode="auto">
          <a:xfrm>
            <a:off x="5867400" y="4800600"/>
            <a:ext cx="2226892" cy="769441"/>
          </a:xfrm>
          <a:prstGeom prst="rect">
            <a:avLst/>
          </a:prstGeom>
          <a:noFill/>
          <a:ln w="9525">
            <a:noFill/>
            <a:miter lim="800000"/>
            <a:headEnd/>
            <a:tailEnd/>
          </a:ln>
        </p:spPr>
        <p:txBody>
          <a:bodyPr wrap="none">
            <a:spAutoFit/>
          </a:bodyPr>
          <a:lstStyle/>
          <a:p>
            <a:r>
              <a:rPr lang="en-US" sz="4400" dirty="0" smtClean="0"/>
              <a:t>$60,000</a:t>
            </a:r>
            <a:endParaRPr lang="en-US" sz="4400" dirty="0"/>
          </a:p>
        </p:txBody>
      </p:sp>
      <p:sp>
        <p:nvSpPr>
          <p:cNvPr id="13" name="TextBox 12"/>
          <p:cNvSpPr txBox="1"/>
          <p:nvPr/>
        </p:nvSpPr>
        <p:spPr>
          <a:xfrm>
            <a:off x="1817688" y="4267200"/>
            <a:ext cx="696912" cy="369888"/>
          </a:xfrm>
          <a:prstGeom prst="rect">
            <a:avLst/>
          </a:prstGeom>
          <a:solidFill>
            <a:schemeClr val="accent5">
              <a:lumMod val="10000"/>
            </a:schemeClr>
          </a:solidFill>
        </p:spPr>
        <p:txBody>
          <a:bodyPr wrap="none">
            <a:spAutoFit/>
          </a:bodyPr>
          <a:lstStyle/>
          <a:p>
            <a:pPr>
              <a:defRPr/>
            </a:pPr>
            <a:r>
              <a:rPr lang="en-US" b="1" dirty="0"/>
              <a:t>1983</a:t>
            </a:r>
          </a:p>
        </p:txBody>
      </p:sp>
      <p:sp>
        <p:nvSpPr>
          <p:cNvPr id="14" name="TextBox 13"/>
          <p:cNvSpPr txBox="1"/>
          <p:nvPr/>
        </p:nvSpPr>
        <p:spPr>
          <a:xfrm>
            <a:off x="6623050" y="4267200"/>
            <a:ext cx="697627" cy="369332"/>
          </a:xfrm>
          <a:prstGeom prst="rect">
            <a:avLst/>
          </a:prstGeom>
          <a:solidFill>
            <a:schemeClr val="accent5">
              <a:lumMod val="10000"/>
            </a:schemeClr>
          </a:solidFill>
        </p:spPr>
        <p:txBody>
          <a:bodyPr wrap="none">
            <a:spAutoFit/>
          </a:bodyPr>
          <a:lstStyle/>
          <a:p>
            <a:pPr>
              <a:defRPr/>
            </a:pPr>
            <a:r>
              <a:rPr lang="en-US" b="1" dirty="0" smtClean="0"/>
              <a:t>2022</a:t>
            </a:r>
            <a:endParaRPr lang="en-US" b="1" dirty="0"/>
          </a:p>
        </p:txBody>
      </p:sp>
      <p:sp>
        <p:nvSpPr>
          <p:cNvPr id="15" name="TextBox 14"/>
          <p:cNvSpPr txBox="1">
            <a:spLocks noChangeArrowheads="1"/>
          </p:cNvSpPr>
          <p:nvPr/>
        </p:nvSpPr>
        <p:spPr bwMode="auto">
          <a:xfrm>
            <a:off x="4111625" y="4800600"/>
            <a:ext cx="1074333" cy="830997"/>
          </a:xfrm>
          <a:prstGeom prst="rect">
            <a:avLst/>
          </a:prstGeom>
          <a:noFill/>
          <a:ln w="9525">
            <a:noFill/>
            <a:miter lim="800000"/>
            <a:headEnd/>
            <a:tailEnd/>
          </a:ln>
        </p:spPr>
        <p:txBody>
          <a:bodyPr wrap="none">
            <a:spAutoFit/>
          </a:bodyPr>
          <a:lstStyle/>
          <a:p>
            <a:r>
              <a:rPr lang="en-US" sz="4800" b="1" dirty="0" smtClean="0">
                <a:solidFill>
                  <a:srgbClr val="FFFF00"/>
                </a:solidFill>
              </a:rPr>
              <a:t>3%</a:t>
            </a:r>
            <a:endParaRPr lang="en-US" sz="4800" b="1" dirty="0">
              <a:solidFill>
                <a:srgbClr val="FFFF00"/>
              </a:solidFill>
            </a:endParaRPr>
          </a:p>
        </p:txBody>
      </p:sp>
      <p:sp>
        <p:nvSpPr>
          <p:cNvPr id="16" name="TextBox 15"/>
          <p:cNvSpPr txBox="1">
            <a:spLocks noChangeArrowheads="1"/>
          </p:cNvSpPr>
          <p:nvPr/>
        </p:nvSpPr>
        <p:spPr bwMode="auto">
          <a:xfrm>
            <a:off x="3484563" y="4343400"/>
            <a:ext cx="2327275" cy="369888"/>
          </a:xfrm>
          <a:prstGeom prst="rect">
            <a:avLst/>
          </a:prstGeom>
          <a:noFill/>
          <a:ln w="9525">
            <a:noFill/>
            <a:miter lim="800000"/>
            <a:headEnd/>
            <a:tailEnd/>
          </a:ln>
        </p:spPr>
        <p:txBody>
          <a:bodyPr wrap="none">
            <a:spAutoFit/>
          </a:bodyPr>
          <a:lstStyle/>
          <a:p>
            <a:r>
              <a:rPr lang="en-US"/>
              <a:t>Annual Inflation Rate</a:t>
            </a:r>
          </a:p>
        </p:txBody>
      </p:sp>
      <p:pic>
        <p:nvPicPr>
          <p:cNvPr id="9225" name="Picture 18" descr="vet83.jpg"/>
          <p:cNvPicPr>
            <a:picLocks noChangeAspect="1"/>
          </p:cNvPicPr>
          <p:nvPr/>
        </p:nvPicPr>
        <p:blipFill>
          <a:blip r:embed="rId3" cstate="print"/>
          <a:srcRect/>
          <a:stretch>
            <a:fillRect/>
          </a:stretch>
        </p:blipFill>
        <p:spPr bwMode="auto">
          <a:xfrm>
            <a:off x="457200" y="1707612"/>
            <a:ext cx="4008383" cy="2185791"/>
          </a:xfrm>
          <a:prstGeom prst="rect">
            <a:avLst/>
          </a:prstGeom>
          <a:noFill/>
          <a:ln w="9525">
            <a:noFill/>
            <a:miter lim="800000"/>
            <a:headEnd/>
            <a:tailEnd/>
          </a:ln>
        </p:spPr>
      </p:pic>
      <p:pic>
        <p:nvPicPr>
          <p:cNvPr id="4" name="Picture 3"/>
          <p:cNvPicPr>
            <a:picLocks noChangeAspect="1"/>
          </p:cNvPicPr>
          <p:nvPr/>
        </p:nvPicPr>
        <p:blipFill rotWithShape="1">
          <a:blip r:embed="rId4"/>
          <a:srcRect t="9384"/>
          <a:stretch/>
        </p:blipFill>
        <p:spPr>
          <a:xfrm>
            <a:off x="4953000" y="1676400"/>
            <a:ext cx="3688654" cy="2224300"/>
          </a:xfrm>
          <a:prstGeom prst="rect">
            <a:avLst/>
          </a:prstGeom>
        </p:spPr>
      </p:pic>
      <p:sp>
        <p:nvSpPr>
          <p:cNvPr id="10" name="TextBox 9"/>
          <p:cNvSpPr txBox="1"/>
          <p:nvPr/>
        </p:nvSpPr>
        <p:spPr>
          <a:xfrm>
            <a:off x="2187495" y="5579672"/>
            <a:ext cx="4921412" cy="646331"/>
          </a:xfrm>
          <a:prstGeom prst="rect">
            <a:avLst/>
          </a:prstGeom>
          <a:solidFill>
            <a:schemeClr val="tx1"/>
          </a:solidFill>
        </p:spPr>
        <p:txBody>
          <a:bodyPr wrap="none" rtlCol="0">
            <a:spAutoFit/>
          </a:bodyPr>
          <a:lstStyle/>
          <a:p>
            <a:pPr algn="ctr"/>
            <a:r>
              <a:rPr lang="en-US" sz="3600" b="1" dirty="0" smtClean="0">
                <a:solidFill>
                  <a:srgbClr val="FF0000"/>
                </a:solidFill>
              </a:rPr>
              <a:t>In 20 Years - $101,000</a:t>
            </a:r>
            <a:endParaRPr lang="en-US" sz="3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p:bldP spid="16" grpId="0"/>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a:spLocks noChangeArrowheads="1"/>
          </p:cNvSpPr>
          <p:nvPr/>
        </p:nvSpPr>
        <p:spPr bwMode="auto">
          <a:xfrm>
            <a:off x="1219200" y="4487128"/>
            <a:ext cx="1912703" cy="769441"/>
          </a:xfrm>
          <a:prstGeom prst="rect">
            <a:avLst/>
          </a:prstGeom>
          <a:noFill/>
          <a:ln w="9525">
            <a:noFill/>
            <a:miter lim="800000"/>
            <a:headEnd/>
            <a:tailEnd/>
          </a:ln>
        </p:spPr>
        <p:txBody>
          <a:bodyPr wrap="none">
            <a:spAutoFit/>
          </a:bodyPr>
          <a:lstStyle/>
          <a:p>
            <a:r>
              <a:rPr lang="en-US" sz="4400" dirty="0" smtClean="0"/>
              <a:t>$2,000</a:t>
            </a:r>
            <a:endParaRPr lang="en-US" sz="4400" dirty="0"/>
          </a:p>
        </p:txBody>
      </p:sp>
      <p:sp>
        <p:nvSpPr>
          <p:cNvPr id="12" name="TextBox 11"/>
          <p:cNvSpPr txBox="1">
            <a:spLocks noChangeArrowheads="1"/>
          </p:cNvSpPr>
          <p:nvPr/>
        </p:nvSpPr>
        <p:spPr bwMode="auto">
          <a:xfrm>
            <a:off x="6019800" y="4487128"/>
            <a:ext cx="1441420" cy="769441"/>
          </a:xfrm>
          <a:prstGeom prst="rect">
            <a:avLst/>
          </a:prstGeom>
          <a:noFill/>
          <a:ln w="9525">
            <a:noFill/>
            <a:miter lim="800000"/>
            <a:headEnd/>
            <a:tailEnd/>
          </a:ln>
        </p:spPr>
        <p:txBody>
          <a:bodyPr wrap="none">
            <a:spAutoFit/>
          </a:bodyPr>
          <a:lstStyle/>
          <a:p>
            <a:r>
              <a:rPr lang="en-US" sz="4400" dirty="0" smtClean="0"/>
              <a:t>$940</a:t>
            </a:r>
            <a:endParaRPr lang="en-US" sz="4400" dirty="0"/>
          </a:p>
        </p:txBody>
      </p:sp>
      <p:sp>
        <p:nvSpPr>
          <p:cNvPr id="13" name="TextBox 12"/>
          <p:cNvSpPr txBox="1"/>
          <p:nvPr/>
        </p:nvSpPr>
        <p:spPr>
          <a:xfrm>
            <a:off x="1817688" y="4125177"/>
            <a:ext cx="696912" cy="369888"/>
          </a:xfrm>
          <a:prstGeom prst="rect">
            <a:avLst/>
          </a:prstGeom>
          <a:solidFill>
            <a:schemeClr val="accent5">
              <a:lumMod val="10000"/>
            </a:schemeClr>
          </a:solidFill>
        </p:spPr>
        <p:txBody>
          <a:bodyPr wrap="none">
            <a:spAutoFit/>
          </a:bodyPr>
          <a:lstStyle/>
          <a:p>
            <a:pPr>
              <a:defRPr/>
            </a:pPr>
            <a:r>
              <a:rPr lang="en-US" b="1" dirty="0"/>
              <a:t>1983</a:t>
            </a:r>
          </a:p>
        </p:txBody>
      </p:sp>
      <p:sp>
        <p:nvSpPr>
          <p:cNvPr id="14" name="TextBox 13"/>
          <p:cNvSpPr txBox="1"/>
          <p:nvPr/>
        </p:nvSpPr>
        <p:spPr>
          <a:xfrm>
            <a:off x="6623050" y="4125177"/>
            <a:ext cx="697627" cy="369332"/>
          </a:xfrm>
          <a:prstGeom prst="rect">
            <a:avLst/>
          </a:prstGeom>
          <a:solidFill>
            <a:schemeClr val="accent5">
              <a:lumMod val="10000"/>
            </a:schemeClr>
          </a:solidFill>
        </p:spPr>
        <p:txBody>
          <a:bodyPr wrap="none">
            <a:spAutoFit/>
          </a:bodyPr>
          <a:lstStyle/>
          <a:p>
            <a:pPr>
              <a:defRPr/>
            </a:pPr>
            <a:r>
              <a:rPr lang="en-US" b="1" dirty="0" smtClean="0"/>
              <a:t>2022</a:t>
            </a:r>
            <a:endParaRPr lang="en-US" b="1" dirty="0"/>
          </a:p>
        </p:txBody>
      </p:sp>
      <p:sp>
        <p:nvSpPr>
          <p:cNvPr id="15" name="TextBox 14"/>
          <p:cNvSpPr txBox="1">
            <a:spLocks noChangeArrowheads="1"/>
          </p:cNvSpPr>
          <p:nvPr/>
        </p:nvSpPr>
        <p:spPr bwMode="auto">
          <a:xfrm>
            <a:off x="4114800" y="4503003"/>
            <a:ext cx="1279517" cy="830997"/>
          </a:xfrm>
          <a:prstGeom prst="rect">
            <a:avLst/>
          </a:prstGeom>
          <a:noFill/>
          <a:ln w="9525">
            <a:noFill/>
            <a:miter lim="800000"/>
            <a:headEnd/>
            <a:tailEnd/>
          </a:ln>
        </p:spPr>
        <p:txBody>
          <a:bodyPr wrap="none">
            <a:spAutoFit/>
          </a:bodyPr>
          <a:lstStyle/>
          <a:p>
            <a:r>
              <a:rPr lang="en-US" sz="4800" b="1" dirty="0" smtClean="0">
                <a:solidFill>
                  <a:srgbClr val="FFFF00"/>
                </a:solidFill>
              </a:rPr>
              <a:t>-2%</a:t>
            </a:r>
            <a:endParaRPr lang="en-US" sz="4800" b="1" dirty="0">
              <a:solidFill>
                <a:srgbClr val="FFFF00"/>
              </a:solidFill>
            </a:endParaRPr>
          </a:p>
        </p:txBody>
      </p:sp>
      <p:sp>
        <p:nvSpPr>
          <p:cNvPr id="16" name="TextBox 15"/>
          <p:cNvSpPr txBox="1">
            <a:spLocks noChangeArrowheads="1"/>
          </p:cNvSpPr>
          <p:nvPr/>
        </p:nvSpPr>
        <p:spPr bwMode="auto">
          <a:xfrm>
            <a:off x="3484563" y="4201377"/>
            <a:ext cx="2327275" cy="369888"/>
          </a:xfrm>
          <a:prstGeom prst="rect">
            <a:avLst/>
          </a:prstGeom>
          <a:noFill/>
          <a:ln w="9525">
            <a:noFill/>
            <a:miter lim="800000"/>
            <a:headEnd/>
            <a:tailEnd/>
          </a:ln>
        </p:spPr>
        <p:txBody>
          <a:bodyPr wrap="none">
            <a:spAutoFit/>
          </a:bodyPr>
          <a:lstStyle/>
          <a:p>
            <a:r>
              <a:rPr lang="en-US" dirty="0"/>
              <a:t>Annual Inflation Rate</a:t>
            </a:r>
          </a:p>
        </p:txBody>
      </p:sp>
      <p:pic>
        <p:nvPicPr>
          <p:cNvPr id="12297" name="Picture 16" descr="IBMPC83.jpg"/>
          <p:cNvPicPr>
            <a:picLocks noChangeAspect="1"/>
          </p:cNvPicPr>
          <p:nvPr/>
        </p:nvPicPr>
        <p:blipFill rotWithShape="1">
          <a:blip r:embed="rId3" cstate="print"/>
          <a:srcRect l="4878" r="4878"/>
          <a:stretch/>
        </p:blipFill>
        <p:spPr bwMode="auto">
          <a:xfrm>
            <a:off x="762000" y="1343025"/>
            <a:ext cx="2819400" cy="2478087"/>
          </a:xfrm>
          <a:prstGeom prst="rect">
            <a:avLst/>
          </a:prstGeom>
          <a:noFill/>
          <a:ln w="9525">
            <a:noFill/>
            <a:miter lim="800000"/>
            <a:headEnd/>
            <a:tailEnd/>
          </a:ln>
        </p:spPr>
      </p:pic>
      <p:sp>
        <p:nvSpPr>
          <p:cNvPr id="20" name="TextBox 19"/>
          <p:cNvSpPr txBox="1">
            <a:spLocks noChangeArrowheads="1"/>
          </p:cNvSpPr>
          <p:nvPr/>
        </p:nvSpPr>
        <p:spPr bwMode="auto">
          <a:xfrm>
            <a:off x="818017" y="5703888"/>
            <a:ext cx="2382383" cy="769441"/>
          </a:xfrm>
          <a:prstGeom prst="rect">
            <a:avLst/>
          </a:prstGeom>
          <a:noFill/>
          <a:ln w="9525">
            <a:noFill/>
            <a:miter lim="800000"/>
            <a:headEnd/>
            <a:tailEnd/>
          </a:ln>
        </p:spPr>
        <p:txBody>
          <a:bodyPr wrap="none">
            <a:spAutoFit/>
          </a:bodyPr>
          <a:lstStyle/>
          <a:p>
            <a:r>
              <a:rPr lang="en-US" sz="4400" dirty="0" smtClean="0"/>
              <a:t>$100/</a:t>
            </a:r>
            <a:r>
              <a:rPr lang="en-US" sz="4400" dirty="0" err="1" smtClean="0"/>
              <a:t>mb</a:t>
            </a:r>
            <a:endParaRPr lang="en-US" sz="4400" dirty="0"/>
          </a:p>
        </p:txBody>
      </p:sp>
      <p:sp>
        <p:nvSpPr>
          <p:cNvPr id="21" name="TextBox 20"/>
          <p:cNvSpPr txBox="1">
            <a:spLocks noChangeArrowheads="1"/>
          </p:cNvSpPr>
          <p:nvPr/>
        </p:nvSpPr>
        <p:spPr bwMode="auto">
          <a:xfrm>
            <a:off x="6125051" y="5627688"/>
            <a:ext cx="2194832" cy="769441"/>
          </a:xfrm>
          <a:prstGeom prst="rect">
            <a:avLst/>
          </a:prstGeom>
          <a:noFill/>
          <a:ln w="9525">
            <a:noFill/>
            <a:miter lim="800000"/>
            <a:headEnd/>
            <a:tailEnd/>
          </a:ln>
        </p:spPr>
        <p:txBody>
          <a:bodyPr wrap="none">
            <a:spAutoFit/>
          </a:bodyPr>
          <a:lstStyle/>
          <a:p>
            <a:r>
              <a:rPr lang="en-US" sz="4400" dirty="0" smtClean="0"/>
              <a:t>$.24/Gb</a:t>
            </a:r>
            <a:endParaRPr lang="en-US" sz="4400" dirty="0"/>
          </a:p>
        </p:txBody>
      </p:sp>
      <p:sp>
        <p:nvSpPr>
          <p:cNvPr id="22" name="TextBox 21"/>
          <p:cNvSpPr txBox="1">
            <a:spLocks noChangeArrowheads="1"/>
          </p:cNvSpPr>
          <p:nvPr/>
        </p:nvSpPr>
        <p:spPr bwMode="auto">
          <a:xfrm>
            <a:off x="3751159" y="5616909"/>
            <a:ext cx="1794081" cy="830997"/>
          </a:xfrm>
          <a:prstGeom prst="rect">
            <a:avLst/>
          </a:prstGeom>
          <a:noFill/>
          <a:ln w="9525">
            <a:noFill/>
            <a:miter lim="800000"/>
            <a:headEnd/>
            <a:tailEnd/>
          </a:ln>
        </p:spPr>
        <p:txBody>
          <a:bodyPr wrap="none">
            <a:spAutoFit/>
          </a:bodyPr>
          <a:lstStyle/>
          <a:p>
            <a:r>
              <a:rPr lang="en-US" sz="4800" b="1" dirty="0" smtClean="0">
                <a:solidFill>
                  <a:srgbClr val="FFFF00"/>
                </a:solidFill>
              </a:rPr>
              <a:t>- 30%</a:t>
            </a:r>
            <a:endParaRPr lang="en-US" sz="4800" b="1" dirty="0">
              <a:solidFill>
                <a:srgbClr val="FFFF00"/>
              </a:solidFill>
            </a:endParaRPr>
          </a:p>
        </p:txBody>
      </p:sp>
      <p:pic>
        <p:nvPicPr>
          <p:cNvPr id="3" name="Picture 2"/>
          <p:cNvPicPr>
            <a:picLocks noChangeAspect="1"/>
          </p:cNvPicPr>
          <p:nvPr/>
        </p:nvPicPr>
        <p:blipFill rotWithShape="1">
          <a:blip r:embed="rId4"/>
          <a:srcRect l="9053" r="6873"/>
          <a:stretch/>
        </p:blipFill>
        <p:spPr>
          <a:xfrm>
            <a:off x="4908550" y="1343025"/>
            <a:ext cx="3849666" cy="2438122"/>
          </a:xfrm>
          <a:prstGeom prst="rect">
            <a:avLst/>
          </a:prstGeom>
        </p:spPr>
      </p:pic>
      <p:sp>
        <p:nvSpPr>
          <p:cNvPr id="4" name="TextBox 3"/>
          <p:cNvSpPr txBox="1"/>
          <p:nvPr/>
        </p:nvSpPr>
        <p:spPr>
          <a:xfrm>
            <a:off x="857695" y="5410200"/>
            <a:ext cx="1069524" cy="369332"/>
          </a:xfrm>
          <a:prstGeom prst="rect">
            <a:avLst/>
          </a:prstGeom>
          <a:noFill/>
        </p:spPr>
        <p:txBody>
          <a:bodyPr wrap="none" rtlCol="0">
            <a:spAutoFit/>
          </a:bodyPr>
          <a:lstStyle/>
          <a:p>
            <a:r>
              <a:rPr lang="en-US" b="1" dirty="0" smtClean="0">
                <a:solidFill>
                  <a:srgbClr val="FFC000"/>
                </a:solidFill>
              </a:rPr>
              <a:t>Memory</a:t>
            </a:r>
            <a:endParaRPr lang="en-US" b="1" dirty="0">
              <a:solidFill>
                <a:srgbClr val="FFC000"/>
              </a:solidFill>
            </a:endParaRPr>
          </a:p>
        </p:txBody>
      </p:sp>
      <p:sp>
        <p:nvSpPr>
          <p:cNvPr id="17" name="TextBox 16"/>
          <p:cNvSpPr txBox="1">
            <a:spLocks noChangeArrowheads="1"/>
          </p:cNvSpPr>
          <p:nvPr/>
        </p:nvSpPr>
        <p:spPr bwMode="auto">
          <a:xfrm>
            <a:off x="3408362" y="5334000"/>
            <a:ext cx="2492990" cy="369332"/>
          </a:xfrm>
          <a:prstGeom prst="rect">
            <a:avLst/>
          </a:prstGeom>
          <a:noFill/>
          <a:ln w="9525">
            <a:noFill/>
            <a:miter lim="800000"/>
            <a:headEnd/>
            <a:tailEnd/>
          </a:ln>
        </p:spPr>
        <p:txBody>
          <a:bodyPr wrap="none">
            <a:spAutoFit/>
          </a:bodyPr>
          <a:lstStyle/>
          <a:p>
            <a:r>
              <a:rPr lang="en-US" dirty="0"/>
              <a:t>Annual </a:t>
            </a:r>
            <a:r>
              <a:rPr lang="en-US" dirty="0" smtClean="0"/>
              <a:t>Deflation Rate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p:bldP spid="16" grpId="0"/>
      <p:bldP spid="20" grpId="0"/>
      <p:bldP spid="21" grpId="0"/>
      <p:bldP spid="22" grpId="0"/>
      <p:bldP spid="4"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39082" y="1483237"/>
            <a:ext cx="7865836" cy="4419600"/>
          </a:xfrm>
          <a:prstGeom prst="rect">
            <a:avLst/>
          </a:prstGeom>
        </p:spPr>
      </p:pic>
      <p:sp>
        <p:nvSpPr>
          <p:cNvPr id="18" name="TextBox 17"/>
          <p:cNvSpPr txBox="1"/>
          <p:nvPr/>
        </p:nvSpPr>
        <p:spPr>
          <a:xfrm>
            <a:off x="788272" y="5953780"/>
            <a:ext cx="7567456" cy="523220"/>
          </a:xfrm>
          <a:prstGeom prst="rect">
            <a:avLst/>
          </a:prstGeom>
          <a:solidFill>
            <a:schemeClr val="tx1"/>
          </a:solidFill>
        </p:spPr>
        <p:txBody>
          <a:bodyPr wrap="none" rtlCol="0">
            <a:spAutoFit/>
          </a:bodyPr>
          <a:lstStyle/>
          <a:p>
            <a:pPr algn="ctr"/>
            <a:r>
              <a:rPr lang="en-US" sz="2800" b="1" dirty="0" smtClean="0">
                <a:solidFill>
                  <a:srgbClr val="FF0000"/>
                </a:solidFill>
              </a:rPr>
              <a:t>In 20 Years – computers may rule the world</a:t>
            </a:r>
            <a:endParaRPr lang="en-US" sz="2800" b="1" dirty="0">
              <a:solidFill>
                <a:srgbClr val="FF0000"/>
              </a:solidFill>
            </a:endParaRPr>
          </a:p>
        </p:txBody>
      </p:sp>
    </p:spTree>
    <p:extLst>
      <p:ext uri="{BB962C8B-B14F-4D97-AF65-F5344CB8AC3E}">
        <p14:creationId xmlns:p14="http://schemas.microsoft.com/office/powerpoint/2010/main" val="1683075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a:spLocks noChangeArrowheads="1"/>
          </p:cNvSpPr>
          <p:nvPr/>
        </p:nvSpPr>
        <p:spPr bwMode="auto">
          <a:xfrm>
            <a:off x="1290686" y="5257800"/>
            <a:ext cx="1598515" cy="769441"/>
          </a:xfrm>
          <a:prstGeom prst="rect">
            <a:avLst/>
          </a:prstGeom>
          <a:noFill/>
          <a:ln w="9525">
            <a:noFill/>
            <a:miter lim="800000"/>
            <a:headEnd/>
            <a:tailEnd/>
          </a:ln>
        </p:spPr>
        <p:txBody>
          <a:bodyPr wrap="none">
            <a:spAutoFit/>
          </a:bodyPr>
          <a:lstStyle/>
          <a:p>
            <a:r>
              <a:rPr lang="en-US" sz="4400" dirty="0" smtClean="0"/>
              <a:t>$3.15</a:t>
            </a:r>
            <a:endParaRPr lang="en-US" sz="4400" dirty="0"/>
          </a:p>
        </p:txBody>
      </p:sp>
      <p:sp>
        <p:nvSpPr>
          <p:cNvPr id="12" name="TextBox 11"/>
          <p:cNvSpPr txBox="1">
            <a:spLocks noChangeArrowheads="1"/>
          </p:cNvSpPr>
          <p:nvPr/>
        </p:nvSpPr>
        <p:spPr bwMode="auto">
          <a:xfrm>
            <a:off x="5943600" y="5257800"/>
            <a:ext cx="1912703" cy="769441"/>
          </a:xfrm>
          <a:prstGeom prst="rect">
            <a:avLst/>
          </a:prstGeom>
          <a:noFill/>
          <a:ln w="9525">
            <a:noFill/>
            <a:miter lim="800000"/>
            <a:headEnd/>
            <a:tailEnd/>
          </a:ln>
        </p:spPr>
        <p:txBody>
          <a:bodyPr wrap="none">
            <a:spAutoFit/>
          </a:bodyPr>
          <a:lstStyle/>
          <a:p>
            <a:r>
              <a:rPr lang="en-US" sz="4400" dirty="0" smtClean="0"/>
              <a:t>$12.00</a:t>
            </a:r>
            <a:endParaRPr lang="en-US" sz="4400" dirty="0"/>
          </a:p>
        </p:txBody>
      </p:sp>
      <p:sp>
        <p:nvSpPr>
          <p:cNvPr id="13" name="TextBox 12"/>
          <p:cNvSpPr txBox="1"/>
          <p:nvPr/>
        </p:nvSpPr>
        <p:spPr>
          <a:xfrm>
            <a:off x="1741488" y="4876800"/>
            <a:ext cx="696912" cy="369888"/>
          </a:xfrm>
          <a:prstGeom prst="rect">
            <a:avLst/>
          </a:prstGeom>
          <a:solidFill>
            <a:schemeClr val="accent5">
              <a:lumMod val="10000"/>
            </a:schemeClr>
          </a:solidFill>
        </p:spPr>
        <p:txBody>
          <a:bodyPr wrap="none">
            <a:spAutoFit/>
          </a:bodyPr>
          <a:lstStyle/>
          <a:p>
            <a:pPr>
              <a:defRPr/>
            </a:pPr>
            <a:r>
              <a:rPr lang="en-US" b="1" dirty="0"/>
              <a:t>1983</a:t>
            </a:r>
          </a:p>
        </p:txBody>
      </p:sp>
      <p:sp>
        <p:nvSpPr>
          <p:cNvPr id="14" name="TextBox 13"/>
          <p:cNvSpPr txBox="1"/>
          <p:nvPr/>
        </p:nvSpPr>
        <p:spPr>
          <a:xfrm>
            <a:off x="6546850" y="4876800"/>
            <a:ext cx="697627" cy="369332"/>
          </a:xfrm>
          <a:prstGeom prst="rect">
            <a:avLst/>
          </a:prstGeom>
          <a:solidFill>
            <a:schemeClr val="accent5">
              <a:lumMod val="10000"/>
            </a:schemeClr>
          </a:solidFill>
        </p:spPr>
        <p:txBody>
          <a:bodyPr wrap="none">
            <a:spAutoFit/>
          </a:bodyPr>
          <a:lstStyle/>
          <a:p>
            <a:pPr>
              <a:defRPr/>
            </a:pPr>
            <a:r>
              <a:rPr lang="en-US" b="1" dirty="0" smtClean="0"/>
              <a:t>2022</a:t>
            </a:r>
            <a:endParaRPr lang="en-US" b="1" dirty="0"/>
          </a:p>
        </p:txBody>
      </p:sp>
      <p:sp>
        <p:nvSpPr>
          <p:cNvPr id="15" name="TextBox 14"/>
          <p:cNvSpPr txBox="1">
            <a:spLocks noChangeArrowheads="1"/>
          </p:cNvSpPr>
          <p:nvPr/>
        </p:nvSpPr>
        <p:spPr bwMode="auto">
          <a:xfrm>
            <a:off x="4034833" y="5257800"/>
            <a:ext cx="1074333" cy="830997"/>
          </a:xfrm>
          <a:prstGeom prst="rect">
            <a:avLst/>
          </a:prstGeom>
          <a:noFill/>
          <a:ln w="9525">
            <a:noFill/>
            <a:miter lim="800000"/>
            <a:headEnd/>
            <a:tailEnd/>
          </a:ln>
        </p:spPr>
        <p:txBody>
          <a:bodyPr wrap="none">
            <a:spAutoFit/>
          </a:bodyPr>
          <a:lstStyle/>
          <a:p>
            <a:r>
              <a:rPr lang="en-US" sz="4800" b="1" dirty="0">
                <a:solidFill>
                  <a:srgbClr val="FFFF00"/>
                </a:solidFill>
              </a:rPr>
              <a:t>4</a:t>
            </a:r>
            <a:r>
              <a:rPr lang="en-US" sz="4800" b="1" dirty="0" smtClean="0">
                <a:solidFill>
                  <a:srgbClr val="FFFF00"/>
                </a:solidFill>
              </a:rPr>
              <a:t>%</a:t>
            </a:r>
            <a:endParaRPr lang="en-US" sz="4800" b="1" dirty="0">
              <a:solidFill>
                <a:srgbClr val="FFFF00"/>
              </a:solidFill>
            </a:endParaRPr>
          </a:p>
        </p:txBody>
      </p:sp>
      <p:sp>
        <p:nvSpPr>
          <p:cNvPr id="16" name="TextBox 15"/>
          <p:cNvSpPr txBox="1">
            <a:spLocks noChangeArrowheads="1"/>
          </p:cNvSpPr>
          <p:nvPr/>
        </p:nvSpPr>
        <p:spPr bwMode="auto">
          <a:xfrm>
            <a:off x="3408363" y="4953000"/>
            <a:ext cx="2327275" cy="369888"/>
          </a:xfrm>
          <a:prstGeom prst="rect">
            <a:avLst/>
          </a:prstGeom>
          <a:noFill/>
          <a:ln w="9525">
            <a:noFill/>
            <a:miter lim="800000"/>
            <a:headEnd/>
            <a:tailEnd/>
          </a:ln>
        </p:spPr>
        <p:txBody>
          <a:bodyPr wrap="none">
            <a:spAutoFit/>
          </a:bodyPr>
          <a:lstStyle/>
          <a:p>
            <a:r>
              <a:rPr lang="en-US"/>
              <a:t>Annual Inflation Rate</a:t>
            </a:r>
          </a:p>
        </p:txBody>
      </p:sp>
      <p:pic>
        <p:nvPicPr>
          <p:cNvPr id="2" name="Picture 1"/>
          <p:cNvPicPr>
            <a:picLocks noChangeAspect="1"/>
          </p:cNvPicPr>
          <p:nvPr/>
        </p:nvPicPr>
        <p:blipFill>
          <a:blip r:embed="rId3"/>
          <a:stretch>
            <a:fillRect/>
          </a:stretch>
        </p:blipFill>
        <p:spPr>
          <a:xfrm>
            <a:off x="948532" y="1350305"/>
            <a:ext cx="2282824" cy="3474996"/>
          </a:xfrm>
          <a:prstGeom prst="rect">
            <a:avLst/>
          </a:prstGeom>
        </p:spPr>
      </p:pic>
      <p:sp>
        <p:nvSpPr>
          <p:cNvPr id="10" name="TextBox 9"/>
          <p:cNvSpPr txBox="1"/>
          <p:nvPr/>
        </p:nvSpPr>
        <p:spPr>
          <a:xfrm>
            <a:off x="2270200" y="6059269"/>
            <a:ext cx="4408451" cy="646331"/>
          </a:xfrm>
          <a:prstGeom prst="rect">
            <a:avLst/>
          </a:prstGeom>
          <a:solidFill>
            <a:schemeClr val="tx1"/>
          </a:solidFill>
        </p:spPr>
        <p:txBody>
          <a:bodyPr wrap="none" rtlCol="0">
            <a:spAutoFit/>
          </a:bodyPr>
          <a:lstStyle/>
          <a:p>
            <a:pPr algn="ctr"/>
            <a:r>
              <a:rPr lang="en-US" sz="3600" b="1" dirty="0" smtClean="0">
                <a:solidFill>
                  <a:srgbClr val="FF0000"/>
                </a:solidFill>
              </a:rPr>
              <a:t>In 20 Years - $25.00</a:t>
            </a:r>
            <a:endParaRPr lang="en-US" sz="3600" b="1" dirty="0">
              <a:solidFill>
                <a:srgbClr val="FF0000"/>
              </a:solidFill>
            </a:endParaRPr>
          </a:p>
        </p:txBody>
      </p:sp>
      <p:pic>
        <p:nvPicPr>
          <p:cNvPr id="3" name="Picture 2"/>
          <p:cNvPicPr>
            <a:picLocks noChangeAspect="1"/>
          </p:cNvPicPr>
          <p:nvPr/>
        </p:nvPicPr>
        <p:blipFill rotWithShape="1">
          <a:blip r:embed="rId4"/>
          <a:srcRect l="3787" t="2222" r="3419" b="11216"/>
          <a:stretch/>
        </p:blipFill>
        <p:spPr>
          <a:xfrm>
            <a:off x="5645728" y="1304361"/>
            <a:ext cx="2528781" cy="3493231"/>
          </a:xfrm>
          <a:prstGeom prst="rect">
            <a:avLst/>
          </a:prstGeom>
        </p:spPr>
      </p:pic>
    </p:spTree>
    <p:extLst>
      <p:ext uri="{BB962C8B-B14F-4D97-AF65-F5344CB8AC3E}">
        <p14:creationId xmlns:p14="http://schemas.microsoft.com/office/powerpoint/2010/main" val="1289053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p:bldP spid="16" grpId="0"/>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a:spLocks noChangeArrowheads="1"/>
          </p:cNvSpPr>
          <p:nvPr/>
        </p:nvSpPr>
        <p:spPr bwMode="auto">
          <a:xfrm>
            <a:off x="1209792" y="4938356"/>
            <a:ext cx="1912703" cy="769441"/>
          </a:xfrm>
          <a:prstGeom prst="rect">
            <a:avLst/>
          </a:prstGeom>
          <a:noFill/>
          <a:ln w="9525">
            <a:noFill/>
            <a:miter lim="800000"/>
            <a:headEnd/>
            <a:tailEnd/>
          </a:ln>
        </p:spPr>
        <p:txBody>
          <a:bodyPr wrap="none">
            <a:spAutoFit/>
          </a:bodyPr>
          <a:lstStyle/>
          <a:p>
            <a:r>
              <a:rPr lang="en-US" sz="4400" dirty="0" smtClean="0"/>
              <a:t>$7,500</a:t>
            </a:r>
            <a:endParaRPr lang="en-US" sz="4400" dirty="0"/>
          </a:p>
        </p:txBody>
      </p:sp>
      <p:sp>
        <p:nvSpPr>
          <p:cNvPr id="12" name="TextBox 11"/>
          <p:cNvSpPr txBox="1">
            <a:spLocks noChangeArrowheads="1"/>
          </p:cNvSpPr>
          <p:nvPr/>
        </p:nvSpPr>
        <p:spPr bwMode="auto">
          <a:xfrm>
            <a:off x="5858417" y="4876800"/>
            <a:ext cx="2226892" cy="769441"/>
          </a:xfrm>
          <a:prstGeom prst="rect">
            <a:avLst/>
          </a:prstGeom>
          <a:noFill/>
          <a:ln w="9525">
            <a:noFill/>
            <a:miter lim="800000"/>
            <a:headEnd/>
            <a:tailEnd/>
          </a:ln>
        </p:spPr>
        <p:txBody>
          <a:bodyPr wrap="none">
            <a:spAutoFit/>
          </a:bodyPr>
          <a:lstStyle/>
          <a:p>
            <a:r>
              <a:rPr lang="en-US" sz="4400" dirty="0" smtClean="0"/>
              <a:t>$54,000</a:t>
            </a:r>
            <a:endParaRPr lang="en-US" sz="4400" dirty="0"/>
          </a:p>
        </p:txBody>
      </p:sp>
      <p:sp>
        <p:nvSpPr>
          <p:cNvPr id="13" name="TextBox 12"/>
          <p:cNvSpPr txBox="1"/>
          <p:nvPr/>
        </p:nvSpPr>
        <p:spPr>
          <a:xfrm>
            <a:off x="1817688" y="4343400"/>
            <a:ext cx="696912" cy="369888"/>
          </a:xfrm>
          <a:prstGeom prst="rect">
            <a:avLst/>
          </a:prstGeom>
          <a:solidFill>
            <a:schemeClr val="accent5">
              <a:lumMod val="10000"/>
            </a:schemeClr>
          </a:solidFill>
        </p:spPr>
        <p:txBody>
          <a:bodyPr wrap="none">
            <a:spAutoFit/>
          </a:bodyPr>
          <a:lstStyle/>
          <a:p>
            <a:pPr>
              <a:defRPr/>
            </a:pPr>
            <a:r>
              <a:rPr lang="en-US" b="1" dirty="0"/>
              <a:t>1983</a:t>
            </a:r>
          </a:p>
        </p:txBody>
      </p:sp>
      <p:sp>
        <p:nvSpPr>
          <p:cNvPr id="14" name="TextBox 13"/>
          <p:cNvSpPr txBox="1"/>
          <p:nvPr/>
        </p:nvSpPr>
        <p:spPr>
          <a:xfrm>
            <a:off x="6623050" y="4343400"/>
            <a:ext cx="697627" cy="369332"/>
          </a:xfrm>
          <a:prstGeom prst="rect">
            <a:avLst/>
          </a:prstGeom>
          <a:solidFill>
            <a:schemeClr val="accent5">
              <a:lumMod val="10000"/>
            </a:schemeClr>
          </a:solidFill>
        </p:spPr>
        <p:txBody>
          <a:bodyPr wrap="none">
            <a:spAutoFit/>
          </a:bodyPr>
          <a:lstStyle/>
          <a:p>
            <a:pPr>
              <a:defRPr/>
            </a:pPr>
            <a:r>
              <a:rPr lang="en-US" b="1" dirty="0" smtClean="0"/>
              <a:t>2022</a:t>
            </a:r>
            <a:endParaRPr lang="en-US" b="1" dirty="0"/>
          </a:p>
        </p:txBody>
      </p:sp>
      <p:sp>
        <p:nvSpPr>
          <p:cNvPr id="15" name="TextBox 14"/>
          <p:cNvSpPr txBox="1">
            <a:spLocks noChangeArrowheads="1"/>
          </p:cNvSpPr>
          <p:nvPr/>
        </p:nvSpPr>
        <p:spPr bwMode="auto">
          <a:xfrm>
            <a:off x="4111625" y="4876800"/>
            <a:ext cx="1074333" cy="830997"/>
          </a:xfrm>
          <a:prstGeom prst="rect">
            <a:avLst/>
          </a:prstGeom>
          <a:noFill/>
          <a:ln w="9525">
            <a:noFill/>
            <a:miter lim="800000"/>
            <a:headEnd/>
            <a:tailEnd/>
          </a:ln>
        </p:spPr>
        <p:txBody>
          <a:bodyPr wrap="none">
            <a:spAutoFit/>
          </a:bodyPr>
          <a:lstStyle/>
          <a:p>
            <a:r>
              <a:rPr lang="en-US" sz="4800" b="1" dirty="0" smtClean="0">
                <a:solidFill>
                  <a:srgbClr val="FFFF00"/>
                </a:solidFill>
              </a:rPr>
              <a:t>5%</a:t>
            </a:r>
            <a:endParaRPr lang="en-US" sz="4800" b="1" dirty="0">
              <a:solidFill>
                <a:srgbClr val="FFFF00"/>
              </a:solidFill>
            </a:endParaRPr>
          </a:p>
        </p:txBody>
      </p:sp>
      <p:sp>
        <p:nvSpPr>
          <p:cNvPr id="16" name="TextBox 15"/>
          <p:cNvSpPr txBox="1">
            <a:spLocks noChangeArrowheads="1"/>
          </p:cNvSpPr>
          <p:nvPr/>
        </p:nvSpPr>
        <p:spPr bwMode="auto">
          <a:xfrm>
            <a:off x="3484563" y="4419600"/>
            <a:ext cx="2327275" cy="369888"/>
          </a:xfrm>
          <a:prstGeom prst="rect">
            <a:avLst/>
          </a:prstGeom>
          <a:noFill/>
          <a:ln w="9525">
            <a:noFill/>
            <a:miter lim="800000"/>
            <a:headEnd/>
            <a:tailEnd/>
          </a:ln>
        </p:spPr>
        <p:txBody>
          <a:bodyPr wrap="none">
            <a:spAutoFit/>
          </a:bodyPr>
          <a:lstStyle/>
          <a:p>
            <a:r>
              <a:rPr lang="en-US"/>
              <a:t>Annual Inflation Rate</a:t>
            </a:r>
          </a:p>
        </p:txBody>
      </p:sp>
      <p:pic>
        <p:nvPicPr>
          <p:cNvPr id="2" name="Picture 1"/>
          <p:cNvPicPr>
            <a:picLocks noChangeAspect="1"/>
          </p:cNvPicPr>
          <p:nvPr/>
        </p:nvPicPr>
        <p:blipFill>
          <a:blip r:embed="rId3"/>
          <a:stretch>
            <a:fillRect/>
          </a:stretch>
        </p:blipFill>
        <p:spPr>
          <a:xfrm>
            <a:off x="2600312" y="1388256"/>
            <a:ext cx="3943375" cy="2624137"/>
          </a:xfrm>
          <a:prstGeom prst="rect">
            <a:avLst/>
          </a:prstGeom>
        </p:spPr>
      </p:pic>
      <p:pic>
        <p:nvPicPr>
          <p:cNvPr id="4" name="Picture 3"/>
          <p:cNvPicPr>
            <a:picLocks noChangeAspect="1"/>
          </p:cNvPicPr>
          <p:nvPr/>
        </p:nvPicPr>
        <p:blipFill>
          <a:blip r:embed="rId4"/>
          <a:stretch>
            <a:fillRect/>
          </a:stretch>
        </p:blipFill>
        <p:spPr>
          <a:xfrm>
            <a:off x="428464" y="1983212"/>
            <a:ext cx="2086136" cy="1300162"/>
          </a:xfrm>
          <a:prstGeom prst="rect">
            <a:avLst/>
          </a:prstGeom>
        </p:spPr>
      </p:pic>
      <p:pic>
        <p:nvPicPr>
          <p:cNvPr id="5" name="Picture 4"/>
          <p:cNvPicPr>
            <a:picLocks noChangeAspect="1"/>
          </p:cNvPicPr>
          <p:nvPr/>
        </p:nvPicPr>
        <p:blipFill>
          <a:blip r:embed="rId5"/>
          <a:stretch>
            <a:fillRect/>
          </a:stretch>
        </p:blipFill>
        <p:spPr>
          <a:xfrm>
            <a:off x="6543687" y="1896490"/>
            <a:ext cx="2397124" cy="1595177"/>
          </a:xfrm>
          <a:prstGeom prst="rect">
            <a:avLst/>
          </a:prstGeom>
        </p:spPr>
      </p:pic>
      <p:sp>
        <p:nvSpPr>
          <p:cNvPr id="6" name="TextBox 5"/>
          <p:cNvSpPr txBox="1"/>
          <p:nvPr/>
        </p:nvSpPr>
        <p:spPr>
          <a:xfrm>
            <a:off x="222795" y="6479871"/>
            <a:ext cx="4349204" cy="307777"/>
          </a:xfrm>
          <a:prstGeom prst="rect">
            <a:avLst/>
          </a:prstGeom>
          <a:noFill/>
        </p:spPr>
        <p:txBody>
          <a:bodyPr wrap="none" rtlCol="0">
            <a:spAutoFit/>
          </a:bodyPr>
          <a:lstStyle/>
          <a:p>
            <a:r>
              <a:rPr lang="en-US" sz="1400" dirty="0" smtClean="0"/>
              <a:t>Average annual private college tuition, room &amp; board</a:t>
            </a:r>
            <a:endParaRPr lang="en-US" sz="1400" dirty="0"/>
          </a:p>
        </p:txBody>
      </p:sp>
      <p:sp>
        <p:nvSpPr>
          <p:cNvPr id="17" name="TextBox 16"/>
          <p:cNvSpPr txBox="1"/>
          <p:nvPr/>
        </p:nvSpPr>
        <p:spPr>
          <a:xfrm>
            <a:off x="2053680" y="5678269"/>
            <a:ext cx="4921412" cy="646331"/>
          </a:xfrm>
          <a:prstGeom prst="rect">
            <a:avLst/>
          </a:prstGeom>
          <a:solidFill>
            <a:schemeClr val="tx1"/>
          </a:solidFill>
        </p:spPr>
        <p:txBody>
          <a:bodyPr wrap="none" rtlCol="0">
            <a:spAutoFit/>
          </a:bodyPr>
          <a:lstStyle/>
          <a:p>
            <a:pPr algn="ctr"/>
            <a:r>
              <a:rPr lang="en-US" sz="3600" b="1" dirty="0" smtClean="0">
                <a:solidFill>
                  <a:srgbClr val="FF0000"/>
                </a:solidFill>
              </a:rPr>
              <a:t>In 20 Years - $</a:t>
            </a:r>
            <a:r>
              <a:rPr lang="en-US" sz="3600" b="1" dirty="0" smtClean="0">
                <a:solidFill>
                  <a:srgbClr val="FF0000"/>
                </a:solidFill>
              </a:rPr>
              <a:t>148,000</a:t>
            </a:r>
            <a:endParaRPr lang="en-US" sz="3600" b="1" dirty="0">
              <a:solidFill>
                <a:srgbClr val="FF0000"/>
              </a:solidFill>
            </a:endParaRPr>
          </a:p>
        </p:txBody>
      </p:sp>
    </p:spTree>
    <p:extLst>
      <p:ext uri="{BB962C8B-B14F-4D97-AF65-F5344CB8AC3E}">
        <p14:creationId xmlns:p14="http://schemas.microsoft.com/office/powerpoint/2010/main" val="4150402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anim calcmode="lin" valueType="num">
                                      <p:cBhvr>
                                        <p:cTn id="24" dur="1000" fill="hold"/>
                                        <p:tgtEl>
                                          <p:spTgt spid="17"/>
                                        </p:tgtEl>
                                        <p:attrNameLst>
                                          <p:attrName>ppt_x</p:attrName>
                                        </p:attrNameLst>
                                      </p:cBhvr>
                                      <p:tavLst>
                                        <p:tav tm="0">
                                          <p:val>
                                            <p:strVal val="#ppt_x"/>
                                          </p:val>
                                        </p:tav>
                                        <p:tav tm="100000">
                                          <p:val>
                                            <p:strVal val="#ppt_x"/>
                                          </p:val>
                                        </p:tav>
                                      </p:tavLst>
                                    </p:anim>
                                    <p:anim calcmode="lin" valueType="num">
                                      <p:cBhvr>
                                        <p:cTn id="2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p:bldP spid="16" grpId="0"/>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a:spLocks noChangeArrowheads="1"/>
          </p:cNvSpPr>
          <p:nvPr/>
        </p:nvSpPr>
        <p:spPr bwMode="auto">
          <a:xfrm>
            <a:off x="914400" y="5029200"/>
            <a:ext cx="1912703" cy="769441"/>
          </a:xfrm>
          <a:prstGeom prst="rect">
            <a:avLst/>
          </a:prstGeom>
          <a:noFill/>
          <a:ln w="9525">
            <a:noFill/>
            <a:miter lim="800000"/>
            <a:headEnd/>
            <a:tailEnd/>
          </a:ln>
        </p:spPr>
        <p:txBody>
          <a:bodyPr wrap="none">
            <a:spAutoFit/>
          </a:bodyPr>
          <a:lstStyle/>
          <a:p>
            <a:r>
              <a:rPr lang="en-US" sz="4400" dirty="0" smtClean="0"/>
              <a:t>$5,000</a:t>
            </a:r>
            <a:endParaRPr lang="en-US" sz="4400" dirty="0"/>
          </a:p>
        </p:txBody>
      </p:sp>
      <p:sp>
        <p:nvSpPr>
          <p:cNvPr id="12" name="TextBox 11"/>
          <p:cNvSpPr txBox="1">
            <a:spLocks noChangeArrowheads="1"/>
          </p:cNvSpPr>
          <p:nvPr/>
        </p:nvSpPr>
        <p:spPr bwMode="auto">
          <a:xfrm>
            <a:off x="5926138" y="5029200"/>
            <a:ext cx="2226892" cy="769441"/>
          </a:xfrm>
          <a:prstGeom prst="rect">
            <a:avLst/>
          </a:prstGeom>
          <a:noFill/>
          <a:ln w="9525">
            <a:noFill/>
            <a:miter lim="800000"/>
            <a:headEnd/>
            <a:tailEnd/>
          </a:ln>
        </p:spPr>
        <p:txBody>
          <a:bodyPr wrap="none">
            <a:spAutoFit/>
          </a:bodyPr>
          <a:lstStyle/>
          <a:p>
            <a:r>
              <a:rPr lang="en-US" sz="4400" dirty="0" smtClean="0"/>
              <a:t>$27,000</a:t>
            </a:r>
            <a:endParaRPr lang="en-US" sz="4400" dirty="0"/>
          </a:p>
        </p:txBody>
      </p:sp>
      <p:sp>
        <p:nvSpPr>
          <p:cNvPr id="13" name="TextBox 12"/>
          <p:cNvSpPr txBox="1"/>
          <p:nvPr/>
        </p:nvSpPr>
        <p:spPr>
          <a:xfrm>
            <a:off x="1741488" y="4495800"/>
            <a:ext cx="696912" cy="369888"/>
          </a:xfrm>
          <a:prstGeom prst="rect">
            <a:avLst/>
          </a:prstGeom>
          <a:solidFill>
            <a:schemeClr val="accent5">
              <a:lumMod val="10000"/>
            </a:schemeClr>
          </a:solidFill>
        </p:spPr>
        <p:txBody>
          <a:bodyPr wrap="none">
            <a:spAutoFit/>
          </a:bodyPr>
          <a:lstStyle/>
          <a:p>
            <a:pPr>
              <a:defRPr/>
            </a:pPr>
            <a:r>
              <a:rPr lang="en-US" b="1" dirty="0"/>
              <a:t>1983</a:t>
            </a:r>
          </a:p>
        </p:txBody>
      </p:sp>
      <p:sp>
        <p:nvSpPr>
          <p:cNvPr id="14" name="TextBox 13"/>
          <p:cNvSpPr txBox="1"/>
          <p:nvPr/>
        </p:nvSpPr>
        <p:spPr>
          <a:xfrm>
            <a:off x="6546850" y="4495800"/>
            <a:ext cx="697627" cy="369332"/>
          </a:xfrm>
          <a:prstGeom prst="rect">
            <a:avLst/>
          </a:prstGeom>
          <a:solidFill>
            <a:schemeClr val="accent5">
              <a:lumMod val="10000"/>
            </a:schemeClr>
          </a:solidFill>
        </p:spPr>
        <p:txBody>
          <a:bodyPr wrap="none">
            <a:spAutoFit/>
          </a:bodyPr>
          <a:lstStyle/>
          <a:p>
            <a:pPr>
              <a:defRPr/>
            </a:pPr>
            <a:r>
              <a:rPr lang="en-US" b="1" dirty="0" smtClean="0"/>
              <a:t>2022</a:t>
            </a:r>
            <a:endParaRPr lang="en-US" b="1" dirty="0"/>
          </a:p>
        </p:txBody>
      </p:sp>
      <p:sp>
        <p:nvSpPr>
          <p:cNvPr id="15" name="TextBox 14"/>
          <p:cNvSpPr txBox="1">
            <a:spLocks noChangeArrowheads="1"/>
          </p:cNvSpPr>
          <p:nvPr/>
        </p:nvSpPr>
        <p:spPr bwMode="auto">
          <a:xfrm>
            <a:off x="4035425" y="5029200"/>
            <a:ext cx="1074333" cy="830997"/>
          </a:xfrm>
          <a:prstGeom prst="rect">
            <a:avLst/>
          </a:prstGeom>
          <a:noFill/>
          <a:ln w="9525">
            <a:noFill/>
            <a:miter lim="800000"/>
            <a:headEnd/>
            <a:tailEnd/>
          </a:ln>
        </p:spPr>
        <p:txBody>
          <a:bodyPr wrap="none">
            <a:spAutoFit/>
          </a:bodyPr>
          <a:lstStyle/>
          <a:p>
            <a:r>
              <a:rPr lang="en-US" sz="4800" b="1" dirty="0" smtClean="0">
                <a:solidFill>
                  <a:srgbClr val="FFFF00"/>
                </a:solidFill>
              </a:rPr>
              <a:t>5%</a:t>
            </a:r>
            <a:endParaRPr lang="en-US" sz="4800" b="1" dirty="0">
              <a:solidFill>
                <a:srgbClr val="FFFF00"/>
              </a:solidFill>
            </a:endParaRPr>
          </a:p>
        </p:txBody>
      </p:sp>
      <p:sp>
        <p:nvSpPr>
          <p:cNvPr id="16" name="TextBox 15"/>
          <p:cNvSpPr txBox="1">
            <a:spLocks noChangeArrowheads="1"/>
          </p:cNvSpPr>
          <p:nvPr/>
        </p:nvSpPr>
        <p:spPr bwMode="auto">
          <a:xfrm>
            <a:off x="3408363" y="4572000"/>
            <a:ext cx="2327275" cy="369888"/>
          </a:xfrm>
          <a:prstGeom prst="rect">
            <a:avLst/>
          </a:prstGeom>
          <a:noFill/>
          <a:ln w="9525">
            <a:noFill/>
            <a:miter lim="800000"/>
            <a:headEnd/>
            <a:tailEnd/>
          </a:ln>
        </p:spPr>
        <p:txBody>
          <a:bodyPr wrap="none">
            <a:spAutoFit/>
          </a:bodyPr>
          <a:lstStyle/>
          <a:p>
            <a:r>
              <a:rPr lang="en-US"/>
              <a:t>Annual Inflation Rate</a:t>
            </a:r>
          </a:p>
        </p:txBody>
      </p:sp>
      <p:pic>
        <p:nvPicPr>
          <p:cNvPr id="14345" name="Picture 16" descr="wedding 1983.jpg"/>
          <p:cNvPicPr>
            <a:picLocks noChangeAspect="1"/>
          </p:cNvPicPr>
          <p:nvPr/>
        </p:nvPicPr>
        <p:blipFill>
          <a:blip r:embed="rId3" cstate="print"/>
          <a:srcRect/>
          <a:stretch>
            <a:fillRect/>
          </a:stretch>
        </p:blipFill>
        <p:spPr bwMode="auto">
          <a:xfrm>
            <a:off x="3352800" y="1531203"/>
            <a:ext cx="2214563" cy="2940050"/>
          </a:xfrm>
          <a:prstGeom prst="rect">
            <a:avLst/>
          </a:prstGeom>
          <a:noFill/>
          <a:ln w="9525">
            <a:noFill/>
            <a:miter lim="800000"/>
            <a:headEnd/>
            <a:tailEnd/>
          </a:ln>
        </p:spPr>
      </p:pic>
      <p:sp>
        <p:nvSpPr>
          <p:cNvPr id="9" name="TextBox 8"/>
          <p:cNvSpPr txBox="1"/>
          <p:nvPr/>
        </p:nvSpPr>
        <p:spPr>
          <a:xfrm>
            <a:off x="2258120" y="5830669"/>
            <a:ext cx="4664930" cy="646331"/>
          </a:xfrm>
          <a:prstGeom prst="rect">
            <a:avLst/>
          </a:prstGeom>
          <a:solidFill>
            <a:schemeClr val="tx1"/>
          </a:solidFill>
        </p:spPr>
        <p:txBody>
          <a:bodyPr wrap="none" rtlCol="0">
            <a:spAutoFit/>
          </a:bodyPr>
          <a:lstStyle/>
          <a:p>
            <a:pPr algn="ctr"/>
            <a:r>
              <a:rPr lang="en-US" sz="3600" b="1" dirty="0" smtClean="0">
                <a:solidFill>
                  <a:srgbClr val="FF0000"/>
                </a:solidFill>
              </a:rPr>
              <a:t>In 20 Years - $70,000</a:t>
            </a:r>
            <a:endParaRPr lang="en-US" sz="3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p:bldP spid="16" grpId="0"/>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a:spLocks noChangeArrowheads="1"/>
          </p:cNvSpPr>
          <p:nvPr/>
        </p:nvSpPr>
        <p:spPr bwMode="auto">
          <a:xfrm>
            <a:off x="2908724" y="5715000"/>
            <a:ext cx="3326552" cy="769441"/>
          </a:xfrm>
          <a:prstGeom prst="rect">
            <a:avLst/>
          </a:prstGeom>
          <a:noFill/>
          <a:ln w="9525">
            <a:noFill/>
            <a:miter lim="800000"/>
            <a:headEnd/>
            <a:tailEnd/>
          </a:ln>
        </p:spPr>
        <p:txBody>
          <a:bodyPr wrap="none">
            <a:spAutoFit/>
          </a:bodyPr>
          <a:lstStyle/>
          <a:p>
            <a:r>
              <a:rPr lang="en-US" sz="4400" dirty="0" smtClean="0"/>
              <a:t>$66,000,000</a:t>
            </a:r>
            <a:endParaRPr lang="en-US" sz="4400" dirty="0"/>
          </a:p>
        </p:txBody>
      </p:sp>
      <p:pic>
        <p:nvPicPr>
          <p:cNvPr id="2" name="Picture 1"/>
          <p:cNvPicPr>
            <a:picLocks noChangeAspect="1"/>
          </p:cNvPicPr>
          <p:nvPr/>
        </p:nvPicPr>
        <p:blipFill>
          <a:blip r:embed="rId3"/>
          <a:stretch>
            <a:fillRect/>
          </a:stretch>
        </p:blipFill>
        <p:spPr>
          <a:xfrm>
            <a:off x="2095500" y="1819908"/>
            <a:ext cx="4953000" cy="3714750"/>
          </a:xfrm>
          <a:prstGeom prst="rect">
            <a:avLst/>
          </a:prstGeom>
        </p:spPr>
      </p:pic>
    </p:spTree>
    <p:extLst>
      <p:ext uri="{BB962C8B-B14F-4D97-AF65-F5344CB8AC3E}">
        <p14:creationId xmlns:p14="http://schemas.microsoft.com/office/powerpoint/2010/main" val="229836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a:spLocks noChangeArrowheads="1"/>
          </p:cNvSpPr>
          <p:nvPr/>
        </p:nvSpPr>
        <p:spPr bwMode="auto">
          <a:xfrm>
            <a:off x="3902218" y="5486400"/>
            <a:ext cx="1441420" cy="769441"/>
          </a:xfrm>
          <a:prstGeom prst="rect">
            <a:avLst/>
          </a:prstGeom>
          <a:noFill/>
          <a:ln w="9525">
            <a:noFill/>
            <a:miter lim="800000"/>
            <a:headEnd/>
            <a:tailEnd/>
          </a:ln>
        </p:spPr>
        <p:txBody>
          <a:bodyPr wrap="none">
            <a:spAutoFit/>
          </a:bodyPr>
          <a:lstStyle/>
          <a:p>
            <a:r>
              <a:rPr lang="en-US" sz="4400" dirty="0" smtClean="0"/>
              <a:t>$375</a:t>
            </a:r>
            <a:endParaRPr lang="en-US" sz="4400" dirty="0"/>
          </a:p>
        </p:txBody>
      </p:sp>
      <p:pic>
        <p:nvPicPr>
          <p:cNvPr id="4" name="Picture 3"/>
          <p:cNvPicPr>
            <a:picLocks noChangeAspect="1"/>
          </p:cNvPicPr>
          <p:nvPr/>
        </p:nvPicPr>
        <p:blipFill>
          <a:blip r:embed="rId3"/>
          <a:stretch>
            <a:fillRect/>
          </a:stretch>
        </p:blipFill>
        <p:spPr>
          <a:xfrm>
            <a:off x="2209800" y="1623764"/>
            <a:ext cx="4826257" cy="3713956"/>
          </a:xfrm>
          <a:prstGeom prst="rect">
            <a:avLst/>
          </a:prstGeom>
        </p:spPr>
      </p:pic>
    </p:spTree>
    <p:extLst>
      <p:ext uri="{BB962C8B-B14F-4D97-AF65-F5344CB8AC3E}">
        <p14:creationId xmlns:p14="http://schemas.microsoft.com/office/powerpoint/2010/main" val="2931652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a:spLocks noChangeArrowheads="1"/>
          </p:cNvSpPr>
          <p:nvPr/>
        </p:nvSpPr>
        <p:spPr bwMode="auto">
          <a:xfrm>
            <a:off x="1371600" y="4570603"/>
            <a:ext cx="1598613" cy="769938"/>
          </a:xfrm>
          <a:prstGeom prst="rect">
            <a:avLst/>
          </a:prstGeom>
          <a:noFill/>
          <a:ln w="9525">
            <a:noFill/>
            <a:miter lim="800000"/>
            <a:headEnd/>
            <a:tailEnd/>
          </a:ln>
        </p:spPr>
        <p:txBody>
          <a:bodyPr wrap="none">
            <a:spAutoFit/>
          </a:bodyPr>
          <a:lstStyle/>
          <a:p>
            <a:r>
              <a:rPr lang="en-US" sz="4400"/>
              <a:t>1,258</a:t>
            </a:r>
          </a:p>
        </p:txBody>
      </p:sp>
      <p:sp>
        <p:nvSpPr>
          <p:cNvPr id="12" name="TextBox 11"/>
          <p:cNvSpPr txBox="1">
            <a:spLocks noChangeArrowheads="1"/>
          </p:cNvSpPr>
          <p:nvPr/>
        </p:nvSpPr>
        <p:spPr bwMode="auto">
          <a:xfrm>
            <a:off x="6019800" y="4570603"/>
            <a:ext cx="1912703" cy="769441"/>
          </a:xfrm>
          <a:prstGeom prst="rect">
            <a:avLst/>
          </a:prstGeom>
          <a:noFill/>
          <a:ln w="9525">
            <a:noFill/>
            <a:miter lim="800000"/>
            <a:headEnd/>
            <a:tailEnd/>
          </a:ln>
        </p:spPr>
        <p:txBody>
          <a:bodyPr wrap="none">
            <a:spAutoFit/>
          </a:bodyPr>
          <a:lstStyle/>
          <a:p>
            <a:r>
              <a:rPr lang="en-US" sz="4400" dirty="0" smtClean="0"/>
              <a:t>35,000</a:t>
            </a:r>
            <a:endParaRPr lang="en-US" sz="4400" dirty="0"/>
          </a:p>
        </p:txBody>
      </p:sp>
      <p:sp>
        <p:nvSpPr>
          <p:cNvPr id="13" name="TextBox 12"/>
          <p:cNvSpPr txBox="1"/>
          <p:nvPr/>
        </p:nvSpPr>
        <p:spPr>
          <a:xfrm>
            <a:off x="1817688" y="4037203"/>
            <a:ext cx="696912" cy="369888"/>
          </a:xfrm>
          <a:prstGeom prst="rect">
            <a:avLst/>
          </a:prstGeom>
          <a:solidFill>
            <a:schemeClr val="accent5">
              <a:lumMod val="10000"/>
            </a:schemeClr>
          </a:solidFill>
        </p:spPr>
        <p:txBody>
          <a:bodyPr wrap="none">
            <a:spAutoFit/>
          </a:bodyPr>
          <a:lstStyle/>
          <a:p>
            <a:pPr>
              <a:defRPr/>
            </a:pPr>
            <a:r>
              <a:rPr lang="en-US" b="1" dirty="0"/>
              <a:t>1983</a:t>
            </a:r>
          </a:p>
        </p:txBody>
      </p:sp>
      <p:sp>
        <p:nvSpPr>
          <p:cNvPr id="14" name="TextBox 13"/>
          <p:cNvSpPr txBox="1"/>
          <p:nvPr/>
        </p:nvSpPr>
        <p:spPr>
          <a:xfrm>
            <a:off x="6623050" y="4037203"/>
            <a:ext cx="697627" cy="369332"/>
          </a:xfrm>
          <a:prstGeom prst="rect">
            <a:avLst/>
          </a:prstGeom>
          <a:solidFill>
            <a:schemeClr val="accent5">
              <a:lumMod val="10000"/>
            </a:schemeClr>
          </a:solidFill>
        </p:spPr>
        <p:txBody>
          <a:bodyPr wrap="none">
            <a:spAutoFit/>
          </a:bodyPr>
          <a:lstStyle/>
          <a:p>
            <a:pPr>
              <a:defRPr/>
            </a:pPr>
            <a:r>
              <a:rPr lang="en-US" b="1" dirty="0" smtClean="0"/>
              <a:t>2022</a:t>
            </a:r>
            <a:endParaRPr lang="en-US" b="1" dirty="0"/>
          </a:p>
        </p:txBody>
      </p:sp>
      <p:sp>
        <p:nvSpPr>
          <p:cNvPr id="15" name="TextBox 14"/>
          <p:cNvSpPr txBox="1">
            <a:spLocks noChangeArrowheads="1"/>
          </p:cNvSpPr>
          <p:nvPr/>
        </p:nvSpPr>
        <p:spPr bwMode="auto">
          <a:xfrm>
            <a:off x="4107267" y="4570603"/>
            <a:ext cx="1074333" cy="830997"/>
          </a:xfrm>
          <a:prstGeom prst="rect">
            <a:avLst/>
          </a:prstGeom>
          <a:noFill/>
          <a:ln w="9525">
            <a:noFill/>
            <a:miter lim="800000"/>
            <a:headEnd/>
            <a:tailEnd/>
          </a:ln>
        </p:spPr>
        <p:txBody>
          <a:bodyPr wrap="none">
            <a:spAutoFit/>
          </a:bodyPr>
          <a:lstStyle/>
          <a:p>
            <a:r>
              <a:rPr lang="en-US" sz="4800" b="1" dirty="0" smtClean="0">
                <a:solidFill>
                  <a:srgbClr val="FFFF00"/>
                </a:solidFill>
              </a:rPr>
              <a:t>9%</a:t>
            </a:r>
            <a:endParaRPr lang="en-US" sz="4800" b="1" dirty="0">
              <a:solidFill>
                <a:srgbClr val="FFFF00"/>
              </a:solidFill>
            </a:endParaRPr>
          </a:p>
        </p:txBody>
      </p:sp>
      <p:sp>
        <p:nvSpPr>
          <p:cNvPr id="16" name="TextBox 15"/>
          <p:cNvSpPr txBox="1">
            <a:spLocks noChangeArrowheads="1"/>
          </p:cNvSpPr>
          <p:nvPr/>
        </p:nvSpPr>
        <p:spPr bwMode="auto">
          <a:xfrm>
            <a:off x="3484563" y="4113403"/>
            <a:ext cx="2262187" cy="369888"/>
          </a:xfrm>
          <a:prstGeom prst="rect">
            <a:avLst/>
          </a:prstGeom>
          <a:noFill/>
          <a:ln w="9525">
            <a:noFill/>
            <a:miter lim="800000"/>
            <a:headEnd/>
            <a:tailEnd/>
          </a:ln>
        </p:spPr>
        <p:txBody>
          <a:bodyPr wrap="none">
            <a:spAutoFit/>
          </a:bodyPr>
          <a:lstStyle/>
          <a:p>
            <a:r>
              <a:rPr lang="en-US"/>
              <a:t>Annual Growth Rate</a:t>
            </a:r>
          </a:p>
        </p:txBody>
      </p:sp>
      <p:pic>
        <p:nvPicPr>
          <p:cNvPr id="3" name="Picture 2"/>
          <p:cNvPicPr>
            <a:picLocks noChangeAspect="1"/>
          </p:cNvPicPr>
          <p:nvPr/>
        </p:nvPicPr>
        <p:blipFill>
          <a:blip r:embed="rId3"/>
          <a:stretch>
            <a:fillRect/>
          </a:stretch>
        </p:blipFill>
        <p:spPr>
          <a:xfrm>
            <a:off x="2057401" y="1447800"/>
            <a:ext cx="5029200" cy="2286000"/>
          </a:xfrm>
          <a:prstGeom prst="rect">
            <a:avLst/>
          </a:prstGeom>
        </p:spPr>
      </p:pic>
      <p:sp>
        <p:nvSpPr>
          <p:cNvPr id="13321" name="TextBox 16"/>
          <p:cNvSpPr txBox="1">
            <a:spLocks noChangeArrowheads="1"/>
          </p:cNvSpPr>
          <p:nvPr/>
        </p:nvSpPr>
        <p:spPr bwMode="auto">
          <a:xfrm>
            <a:off x="529633" y="3254514"/>
            <a:ext cx="8229600" cy="707886"/>
          </a:xfrm>
          <a:prstGeom prst="rect">
            <a:avLst/>
          </a:prstGeom>
          <a:solidFill>
            <a:schemeClr val="accent5">
              <a:lumMod val="10000"/>
            </a:schemeClr>
          </a:solidFill>
          <a:ln w="9525">
            <a:noFill/>
            <a:miter lim="800000"/>
            <a:headEnd/>
            <a:tailEnd/>
          </a:ln>
        </p:spPr>
        <p:txBody>
          <a:bodyPr wrap="square">
            <a:spAutoFit/>
          </a:bodyPr>
          <a:lstStyle/>
          <a:p>
            <a:pPr algn="ctr"/>
            <a:r>
              <a:rPr lang="en-US" sz="4000" b="1" dirty="0">
                <a:latin typeface="Times New Roman" pitchFamily="18" charset="0"/>
                <a:cs typeface="Times New Roman" pitchFamily="18" charset="0"/>
              </a:rPr>
              <a:t>Dow </a:t>
            </a:r>
            <a:r>
              <a:rPr lang="en-US" sz="4000" b="1" dirty="0" smtClean="0">
                <a:latin typeface="Times New Roman" pitchFamily="18" charset="0"/>
                <a:cs typeface="Times New Roman" pitchFamily="18" charset="0"/>
              </a:rPr>
              <a:t>Jones Industrial </a:t>
            </a:r>
            <a:r>
              <a:rPr lang="en-US" sz="4000" b="1" dirty="0">
                <a:latin typeface="Times New Roman" pitchFamily="18" charset="0"/>
                <a:cs typeface="Times New Roman" pitchFamily="18" charset="0"/>
              </a:rPr>
              <a:t>Average</a:t>
            </a:r>
          </a:p>
        </p:txBody>
      </p:sp>
      <p:sp>
        <p:nvSpPr>
          <p:cNvPr id="10" name="TextBox 9"/>
          <p:cNvSpPr txBox="1"/>
          <p:nvPr/>
        </p:nvSpPr>
        <p:spPr>
          <a:xfrm>
            <a:off x="2209800" y="5602069"/>
            <a:ext cx="4664930" cy="646331"/>
          </a:xfrm>
          <a:prstGeom prst="rect">
            <a:avLst/>
          </a:prstGeom>
          <a:solidFill>
            <a:schemeClr val="tx1"/>
          </a:solidFill>
        </p:spPr>
        <p:txBody>
          <a:bodyPr wrap="none" rtlCol="0">
            <a:spAutoFit/>
          </a:bodyPr>
          <a:lstStyle/>
          <a:p>
            <a:pPr algn="ctr"/>
            <a:r>
              <a:rPr lang="en-US" sz="3600" b="1" dirty="0" smtClean="0">
                <a:solidFill>
                  <a:srgbClr val="FF0000"/>
                </a:solidFill>
              </a:rPr>
              <a:t>In 20 Years - </a:t>
            </a:r>
            <a:r>
              <a:rPr lang="en-US" sz="3600" b="1" dirty="0" smtClean="0">
                <a:solidFill>
                  <a:srgbClr val="FF0000"/>
                </a:solidFill>
              </a:rPr>
              <a:t>192,000</a:t>
            </a:r>
            <a:endParaRPr lang="en-US" sz="3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p:bldP spid="16"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a:spLocks noChangeArrowheads="1"/>
          </p:cNvSpPr>
          <p:nvPr/>
        </p:nvSpPr>
        <p:spPr bwMode="auto">
          <a:xfrm>
            <a:off x="1371600" y="4570603"/>
            <a:ext cx="1598515" cy="769441"/>
          </a:xfrm>
          <a:prstGeom prst="rect">
            <a:avLst/>
          </a:prstGeom>
          <a:noFill/>
          <a:ln w="9525">
            <a:noFill/>
            <a:miter lim="800000"/>
            <a:headEnd/>
            <a:tailEnd/>
          </a:ln>
        </p:spPr>
        <p:txBody>
          <a:bodyPr wrap="none">
            <a:spAutoFit/>
          </a:bodyPr>
          <a:lstStyle/>
          <a:p>
            <a:r>
              <a:rPr lang="en-US" sz="4400" dirty="0" smtClean="0"/>
              <a:t>$3.25</a:t>
            </a:r>
            <a:endParaRPr lang="en-US" sz="4400" dirty="0"/>
          </a:p>
        </p:txBody>
      </p:sp>
      <p:sp>
        <p:nvSpPr>
          <p:cNvPr id="12" name="TextBox 11"/>
          <p:cNvSpPr txBox="1">
            <a:spLocks noChangeArrowheads="1"/>
          </p:cNvSpPr>
          <p:nvPr/>
        </p:nvSpPr>
        <p:spPr bwMode="auto">
          <a:xfrm>
            <a:off x="6019800" y="4570603"/>
            <a:ext cx="1598515" cy="769441"/>
          </a:xfrm>
          <a:prstGeom prst="rect">
            <a:avLst/>
          </a:prstGeom>
          <a:noFill/>
          <a:ln w="9525">
            <a:noFill/>
            <a:miter lim="800000"/>
            <a:headEnd/>
            <a:tailEnd/>
          </a:ln>
        </p:spPr>
        <p:txBody>
          <a:bodyPr wrap="none">
            <a:spAutoFit/>
          </a:bodyPr>
          <a:lstStyle/>
          <a:p>
            <a:r>
              <a:rPr lang="en-US" sz="4400" dirty="0" smtClean="0"/>
              <a:t>$7.25</a:t>
            </a:r>
            <a:endParaRPr lang="en-US" sz="4400" dirty="0"/>
          </a:p>
        </p:txBody>
      </p:sp>
      <p:sp>
        <p:nvSpPr>
          <p:cNvPr id="13" name="TextBox 12"/>
          <p:cNvSpPr txBox="1"/>
          <p:nvPr/>
        </p:nvSpPr>
        <p:spPr>
          <a:xfrm>
            <a:off x="1817688" y="4037203"/>
            <a:ext cx="696912" cy="369888"/>
          </a:xfrm>
          <a:prstGeom prst="rect">
            <a:avLst/>
          </a:prstGeom>
          <a:solidFill>
            <a:schemeClr val="accent5">
              <a:lumMod val="10000"/>
            </a:schemeClr>
          </a:solidFill>
        </p:spPr>
        <p:txBody>
          <a:bodyPr wrap="none">
            <a:spAutoFit/>
          </a:bodyPr>
          <a:lstStyle/>
          <a:p>
            <a:pPr>
              <a:defRPr/>
            </a:pPr>
            <a:r>
              <a:rPr lang="en-US" b="1" dirty="0"/>
              <a:t>1983</a:t>
            </a:r>
          </a:p>
        </p:txBody>
      </p:sp>
      <p:sp>
        <p:nvSpPr>
          <p:cNvPr id="14" name="TextBox 13"/>
          <p:cNvSpPr txBox="1"/>
          <p:nvPr/>
        </p:nvSpPr>
        <p:spPr>
          <a:xfrm>
            <a:off x="6623050" y="4037203"/>
            <a:ext cx="697627" cy="369332"/>
          </a:xfrm>
          <a:prstGeom prst="rect">
            <a:avLst/>
          </a:prstGeom>
          <a:solidFill>
            <a:schemeClr val="accent5">
              <a:lumMod val="10000"/>
            </a:schemeClr>
          </a:solidFill>
        </p:spPr>
        <p:txBody>
          <a:bodyPr wrap="none">
            <a:spAutoFit/>
          </a:bodyPr>
          <a:lstStyle/>
          <a:p>
            <a:pPr>
              <a:defRPr/>
            </a:pPr>
            <a:r>
              <a:rPr lang="en-US" b="1" dirty="0" smtClean="0"/>
              <a:t>2022</a:t>
            </a:r>
            <a:endParaRPr lang="en-US" b="1" dirty="0"/>
          </a:p>
        </p:txBody>
      </p:sp>
      <p:sp>
        <p:nvSpPr>
          <p:cNvPr id="15" name="TextBox 14"/>
          <p:cNvSpPr txBox="1">
            <a:spLocks noChangeArrowheads="1"/>
          </p:cNvSpPr>
          <p:nvPr/>
        </p:nvSpPr>
        <p:spPr bwMode="auto">
          <a:xfrm>
            <a:off x="3810000" y="4570603"/>
            <a:ext cx="1588897" cy="830997"/>
          </a:xfrm>
          <a:prstGeom prst="rect">
            <a:avLst/>
          </a:prstGeom>
          <a:noFill/>
          <a:ln w="9525">
            <a:noFill/>
            <a:miter lim="800000"/>
            <a:headEnd/>
            <a:tailEnd/>
          </a:ln>
        </p:spPr>
        <p:txBody>
          <a:bodyPr wrap="none">
            <a:spAutoFit/>
          </a:bodyPr>
          <a:lstStyle/>
          <a:p>
            <a:r>
              <a:rPr lang="en-US" sz="4800" b="1" dirty="0" smtClean="0">
                <a:solidFill>
                  <a:srgbClr val="FFFF00"/>
                </a:solidFill>
              </a:rPr>
              <a:t>2.1%</a:t>
            </a:r>
            <a:endParaRPr lang="en-US" sz="4800" b="1" dirty="0">
              <a:solidFill>
                <a:srgbClr val="FFFF00"/>
              </a:solidFill>
            </a:endParaRPr>
          </a:p>
        </p:txBody>
      </p:sp>
      <p:sp>
        <p:nvSpPr>
          <p:cNvPr id="16" name="TextBox 15"/>
          <p:cNvSpPr txBox="1">
            <a:spLocks noChangeArrowheads="1"/>
          </p:cNvSpPr>
          <p:nvPr/>
        </p:nvSpPr>
        <p:spPr bwMode="auto">
          <a:xfrm>
            <a:off x="3484563" y="4113403"/>
            <a:ext cx="2262187" cy="369888"/>
          </a:xfrm>
          <a:prstGeom prst="rect">
            <a:avLst/>
          </a:prstGeom>
          <a:noFill/>
          <a:ln w="9525">
            <a:noFill/>
            <a:miter lim="800000"/>
            <a:headEnd/>
            <a:tailEnd/>
          </a:ln>
        </p:spPr>
        <p:txBody>
          <a:bodyPr wrap="none">
            <a:spAutoFit/>
          </a:bodyPr>
          <a:lstStyle/>
          <a:p>
            <a:r>
              <a:rPr lang="en-US"/>
              <a:t>Annual Growth Rate</a:t>
            </a:r>
          </a:p>
        </p:txBody>
      </p:sp>
      <p:sp>
        <p:nvSpPr>
          <p:cNvPr id="2" name="TextBox 1"/>
          <p:cNvSpPr txBox="1"/>
          <p:nvPr/>
        </p:nvSpPr>
        <p:spPr>
          <a:xfrm>
            <a:off x="1914864" y="2126767"/>
            <a:ext cx="5314276" cy="1015663"/>
          </a:xfrm>
          <a:prstGeom prst="rect">
            <a:avLst/>
          </a:prstGeom>
          <a:noFill/>
        </p:spPr>
        <p:txBody>
          <a:bodyPr wrap="none" rtlCol="0">
            <a:spAutoFit/>
          </a:bodyPr>
          <a:lstStyle/>
          <a:p>
            <a:pPr algn="ctr"/>
            <a:r>
              <a:rPr lang="en-US" sz="6000" b="1" dirty="0" smtClean="0"/>
              <a:t>M</a:t>
            </a:r>
            <a:r>
              <a:rPr lang="en-US" sz="4800" b="1" dirty="0" smtClean="0"/>
              <a:t>INIMUM </a:t>
            </a:r>
            <a:r>
              <a:rPr lang="en-US" sz="6000" b="1" dirty="0" smtClean="0"/>
              <a:t>W</a:t>
            </a:r>
            <a:r>
              <a:rPr lang="en-US" sz="4800" b="1" dirty="0" smtClean="0"/>
              <a:t>AGE</a:t>
            </a:r>
            <a:endParaRPr lang="en-US" sz="4800" b="1" dirty="0"/>
          </a:p>
        </p:txBody>
      </p:sp>
      <p:sp>
        <p:nvSpPr>
          <p:cNvPr id="9" name="TextBox 8"/>
          <p:cNvSpPr txBox="1"/>
          <p:nvPr/>
        </p:nvSpPr>
        <p:spPr>
          <a:xfrm>
            <a:off x="2456705" y="5579672"/>
            <a:ext cx="4382995" cy="646331"/>
          </a:xfrm>
          <a:prstGeom prst="rect">
            <a:avLst/>
          </a:prstGeom>
          <a:solidFill>
            <a:schemeClr val="tx1"/>
          </a:solidFill>
        </p:spPr>
        <p:txBody>
          <a:bodyPr wrap="none" rtlCol="0">
            <a:spAutoFit/>
          </a:bodyPr>
          <a:lstStyle/>
          <a:p>
            <a:pPr algn="ctr"/>
            <a:r>
              <a:rPr lang="en-US" sz="3600" b="1" dirty="0" smtClean="0">
                <a:solidFill>
                  <a:srgbClr val="FF0000"/>
                </a:solidFill>
              </a:rPr>
              <a:t>In 20 Years - $</a:t>
            </a:r>
            <a:r>
              <a:rPr lang="en-US" sz="3600" b="1" dirty="0" smtClean="0">
                <a:solidFill>
                  <a:srgbClr val="FF0000"/>
                </a:solidFill>
              </a:rPr>
              <a:t>11.00</a:t>
            </a:r>
            <a:endParaRPr lang="en-US" sz="3600" b="1" dirty="0">
              <a:solidFill>
                <a:srgbClr val="FF0000"/>
              </a:solidFill>
            </a:endParaRPr>
          </a:p>
        </p:txBody>
      </p:sp>
    </p:spTree>
    <p:extLst>
      <p:ext uri="{BB962C8B-B14F-4D97-AF65-F5344CB8AC3E}">
        <p14:creationId xmlns:p14="http://schemas.microsoft.com/office/powerpoint/2010/main" val="336587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p:bldP spid="16" grpId="0"/>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19200" y="2819400"/>
            <a:ext cx="6562181" cy="1107996"/>
          </a:xfrm>
          <a:prstGeom prst="rect">
            <a:avLst/>
          </a:prstGeom>
          <a:noFill/>
        </p:spPr>
        <p:txBody>
          <a:bodyPr wrap="none" rtlCol="0">
            <a:spAutoFit/>
          </a:bodyPr>
          <a:lstStyle/>
          <a:p>
            <a:pPr algn="ctr"/>
            <a:r>
              <a:rPr lang="en-US" sz="66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Great Events</a:t>
            </a:r>
            <a:endParaRPr lang="en-US" sz="6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ransition advTm="36368"/>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418619" y="2057400"/>
            <a:ext cx="8306761" cy="646331"/>
          </a:xfrm>
          <a:prstGeom prst="rect">
            <a:avLst/>
          </a:prstGeom>
          <a:noFill/>
        </p:spPr>
        <p:txBody>
          <a:bodyPr wrap="none">
            <a:spAutoFit/>
          </a:bodyPr>
          <a:lstStyle/>
          <a:p>
            <a:pPr algn="ctr">
              <a:defRPr/>
            </a:pPr>
            <a:r>
              <a:rPr lang="en-US" sz="3600" b="1" dirty="0" smtClean="0">
                <a:solidFill>
                  <a:srgbClr val="FFC000"/>
                </a:solidFill>
                <a:latin typeface="+mn-lt"/>
              </a:rPr>
              <a:t>Microsoft Word &amp; Lotus 123 released</a:t>
            </a:r>
            <a:endParaRPr lang="en-US" sz="3600" b="1" dirty="0">
              <a:solidFill>
                <a:srgbClr val="FFC000"/>
              </a:solidFill>
              <a:latin typeface="+mn-lt"/>
            </a:endParaRPr>
          </a:p>
        </p:txBody>
      </p:sp>
      <p:pic>
        <p:nvPicPr>
          <p:cNvPr id="8" name="Picture 7"/>
          <p:cNvPicPr>
            <a:picLocks noChangeAspect="1"/>
          </p:cNvPicPr>
          <p:nvPr/>
        </p:nvPicPr>
        <p:blipFill>
          <a:blip r:embed="rId4"/>
          <a:stretch>
            <a:fillRect/>
          </a:stretch>
        </p:blipFill>
        <p:spPr>
          <a:xfrm>
            <a:off x="4678816" y="3172541"/>
            <a:ext cx="4437786" cy="2605116"/>
          </a:xfrm>
          <a:prstGeom prst="rect">
            <a:avLst/>
          </a:prstGeom>
        </p:spPr>
      </p:pic>
      <p:pic>
        <p:nvPicPr>
          <p:cNvPr id="2" name="Picture 1"/>
          <p:cNvPicPr>
            <a:picLocks noChangeAspect="1"/>
          </p:cNvPicPr>
          <p:nvPr/>
        </p:nvPicPr>
        <p:blipFill>
          <a:blip r:embed="rId5"/>
          <a:stretch>
            <a:fillRect/>
          </a:stretch>
        </p:blipFill>
        <p:spPr>
          <a:xfrm>
            <a:off x="0" y="3148757"/>
            <a:ext cx="4678816" cy="2628900"/>
          </a:xfrm>
          <a:prstGeom prst="rect">
            <a:avLst/>
          </a:prstGeom>
        </p:spPr>
      </p:pic>
    </p:spTree>
    <p:custDataLst>
      <p:tags r:id="rId1"/>
    </p:custDataLst>
    <p:extLst>
      <p:ext uri="{BB962C8B-B14F-4D97-AF65-F5344CB8AC3E}">
        <p14:creationId xmlns:p14="http://schemas.microsoft.com/office/powerpoint/2010/main" val="322960761"/>
      </p:ext>
    </p:extLst>
  </p:cSld>
  <p:clrMapOvr>
    <a:masterClrMapping/>
  </p:clrMapOvr>
  <p:transition advTm="3636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457200" y="2057400"/>
            <a:ext cx="8053668" cy="584775"/>
          </a:xfrm>
          <a:prstGeom prst="rect">
            <a:avLst/>
          </a:prstGeom>
          <a:noFill/>
        </p:spPr>
        <p:txBody>
          <a:bodyPr wrap="square">
            <a:spAutoFit/>
          </a:bodyPr>
          <a:lstStyle/>
          <a:p>
            <a:pPr algn="ctr">
              <a:defRPr/>
            </a:pPr>
            <a:r>
              <a:rPr lang="en-US" sz="3200" b="1" dirty="0">
                <a:solidFill>
                  <a:srgbClr val="FFC000"/>
                </a:solidFill>
                <a:latin typeface="+mn-lt"/>
              </a:rPr>
              <a:t>Sally </a:t>
            </a:r>
            <a:r>
              <a:rPr lang="en-US" sz="3200" b="1" dirty="0" smtClean="0">
                <a:solidFill>
                  <a:srgbClr val="FFC000"/>
                </a:solidFill>
                <a:latin typeface="+mn-lt"/>
              </a:rPr>
              <a:t>Ride first </a:t>
            </a:r>
            <a:r>
              <a:rPr lang="en-US" sz="3200" b="1" dirty="0">
                <a:solidFill>
                  <a:srgbClr val="FFC000"/>
                </a:solidFill>
                <a:latin typeface="+mn-lt"/>
              </a:rPr>
              <a:t>US </a:t>
            </a:r>
            <a:r>
              <a:rPr lang="en-US" sz="3200" b="1" dirty="0" smtClean="0">
                <a:solidFill>
                  <a:srgbClr val="FFC000"/>
                </a:solidFill>
                <a:latin typeface="+mn-lt"/>
              </a:rPr>
              <a:t>woman in </a:t>
            </a:r>
            <a:r>
              <a:rPr lang="en-US" sz="3200" b="1" dirty="0">
                <a:solidFill>
                  <a:srgbClr val="FFC000"/>
                </a:solidFill>
                <a:latin typeface="+mn-lt"/>
              </a:rPr>
              <a:t>space</a:t>
            </a:r>
          </a:p>
        </p:txBody>
      </p:sp>
      <p:pic>
        <p:nvPicPr>
          <p:cNvPr id="11" name="Picture 10"/>
          <p:cNvPicPr>
            <a:picLocks noChangeAspect="1"/>
          </p:cNvPicPr>
          <p:nvPr/>
        </p:nvPicPr>
        <p:blipFill>
          <a:blip r:embed="rId4"/>
          <a:stretch>
            <a:fillRect/>
          </a:stretch>
        </p:blipFill>
        <p:spPr>
          <a:xfrm>
            <a:off x="2400300" y="2953099"/>
            <a:ext cx="4343400" cy="3058275"/>
          </a:xfrm>
          <a:prstGeom prst="rect">
            <a:avLst/>
          </a:prstGeom>
        </p:spPr>
      </p:pic>
    </p:spTree>
    <p:custDataLst>
      <p:tags r:id="rId1"/>
    </p:custDataLst>
    <p:extLst>
      <p:ext uri="{BB962C8B-B14F-4D97-AF65-F5344CB8AC3E}">
        <p14:creationId xmlns:p14="http://schemas.microsoft.com/office/powerpoint/2010/main" val="2196193317"/>
      </p:ext>
    </p:extLst>
  </p:cSld>
  <p:clrMapOvr>
    <a:masterClrMapping/>
  </p:clrMapOvr>
  <p:transition advTm="3636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385872" y="2057400"/>
            <a:ext cx="6372257" cy="584775"/>
          </a:xfrm>
          <a:prstGeom prst="rect">
            <a:avLst/>
          </a:prstGeom>
          <a:noFill/>
        </p:spPr>
        <p:txBody>
          <a:bodyPr wrap="none">
            <a:spAutoFit/>
          </a:bodyPr>
          <a:lstStyle/>
          <a:p>
            <a:pPr algn="ctr">
              <a:defRPr/>
            </a:pPr>
            <a:r>
              <a:rPr lang="en-US" sz="3200" b="1" dirty="0" smtClean="0">
                <a:solidFill>
                  <a:srgbClr val="FFC000"/>
                </a:solidFill>
                <a:latin typeface="+mn-lt"/>
              </a:rPr>
              <a:t>ARPANET becomes the </a:t>
            </a:r>
            <a:r>
              <a:rPr lang="en-US" sz="3200" b="1" dirty="0">
                <a:solidFill>
                  <a:srgbClr val="FFC000"/>
                </a:solidFill>
                <a:latin typeface="+mn-lt"/>
              </a:rPr>
              <a:t>Internet</a:t>
            </a:r>
          </a:p>
        </p:txBody>
      </p:sp>
      <p:sp>
        <p:nvSpPr>
          <p:cNvPr id="2" name="AutoShape 2" descr="Image result for arpanet"/>
          <p:cNvSpPr>
            <a:spLocks noChangeAspect="1" noChangeArrowheads="1"/>
          </p:cNvSpPr>
          <p:nvPr/>
        </p:nvSpPr>
        <p:spPr bwMode="auto">
          <a:xfrm>
            <a:off x="762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4"/>
          <a:stretch>
            <a:fillRect/>
          </a:stretch>
        </p:blipFill>
        <p:spPr>
          <a:xfrm>
            <a:off x="2304362" y="2895600"/>
            <a:ext cx="4376523" cy="2752725"/>
          </a:xfrm>
          <a:prstGeom prst="rect">
            <a:avLst/>
          </a:prstGeom>
        </p:spPr>
      </p:pic>
      <p:pic>
        <p:nvPicPr>
          <p:cNvPr id="4" name="Picture 3"/>
          <p:cNvPicPr>
            <a:picLocks noChangeAspect="1"/>
          </p:cNvPicPr>
          <p:nvPr/>
        </p:nvPicPr>
        <p:blipFill>
          <a:blip r:embed="rId5"/>
          <a:stretch>
            <a:fillRect/>
          </a:stretch>
        </p:blipFill>
        <p:spPr>
          <a:xfrm>
            <a:off x="255998" y="3200400"/>
            <a:ext cx="1893936" cy="1476375"/>
          </a:xfrm>
          <a:prstGeom prst="rect">
            <a:avLst/>
          </a:prstGeom>
        </p:spPr>
      </p:pic>
      <p:pic>
        <p:nvPicPr>
          <p:cNvPr id="7" name="Picture 6"/>
          <p:cNvPicPr>
            <a:picLocks noChangeAspect="1"/>
          </p:cNvPicPr>
          <p:nvPr/>
        </p:nvPicPr>
        <p:blipFill>
          <a:blip r:embed="rId6"/>
          <a:stretch>
            <a:fillRect/>
          </a:stretch>
        </p:blipFill>
        <p:spPr>
          <a:xfrm>
            <a:off x="6835313" y="3224212"/>
            <a:ext cx="2095500" cy="1428750"/>
          </a:xfrm>
          <a:prstGeom prst="rect">
            <a:avLst/>
          </a:prstGeom>
        </p:spPr>
      </p:pic>
    </p:spTree>
    <p:custDataLst>
      <p:tags r:id="rId1"/>
    </p:custDataLst>
    <p:extLst>
      <p:ext uri="{BB962C8B-B14F-4D97-AF65-F5344CB8AC3E}">
        <p14:creationId xmlns:p14="http://schemas.microsoft.com/office/powerpoint/2010/main" val="2434478554"/>
      </p:ext>
    </p:extLst>
  </p:cSld>
  <p:clrMapOvr>
    <a:masterClrMapping/>
  </p:clrMapOvr>
  <p:transition advTm="3636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762000" y="2057400"/>
            <a:ext cx="7706725" cy="584775"/>
          </a:xfrm>
          <a:prstGeom prst="rect">
            <a:avLst/>
          </a:prstGeom>
          <a:noFill/>
        </p:spPr>
        <p:txBody>
          <a:bodyPr wrap="none">
            <a:spAutoFit/>
          </a:bodyPr>
          <a:lstStyle/>
          <a:p>
            <a:pPr algn="ctr">
              <a:defRPr/>
            </a:pPr>
            <a:r>
              <a:rPr lang="en-US" sz="3200" b="1" dirty="0" smtClean="0">
                <a:solidFill>
                  <a:srgbClr val="FFC000"/>
                </a:solidFill>
                <a:latin typeface="+mn-lt"/>
              </a:rPr>
              <a:t>Reagan proposes “Star </a:t>
            </a:r>
            <a:r>
              <a:rPr lang="en-US" sz="3200" b="1" dirty="0">
                <a:solidFill>
                  <a:srgbClr val="FFC000"/>
                </a:solidFill>
                <a:latin typeface="+mn-lt"/>
              </a:rPr>
              <a:t>Wars</a:t>
            </a:r>
            <a:r>
              <a:rPr lang="en-US" sz="3200" b="1" dirty="0" smtClean="0">
                <a:solidFill>
                  <a:srgbClr val="FFC000"/>
                </a:solidFill>
                <a:latin typeface="+mn-lt"/>
              </a:rPr>
              <a:t>” defense</a:t>
            </a:r>
            <a:endParaRPr lang="en-US" sz="3200" b="1" dirty="0">
              <a:solidFill>
                <a:srgbClr val="FFC000"/>
              </a:solidFill>
              <a:latin typeface="+mn-lt"/>
            </a:endParaRPr>
          </a:p>
        </p:txBody>
      </p:sp>
      <p:pic>
        <p:nvPicPr>
          <p:cNvPr id="10" name="Picture 9"/>
          <p:cNvPicPr>
            <a:picLocks noChangeAspect="1"/>
          </p:cNvPicPr>
          <p:nvPr/>
        </p:nvPicPr>
        <p:blipFill>
          <a:blip r:embed="rId4"/>
          <a:stretch>
            <a:fillRect/>
          </a:stretch>
        </p:blipFill>
        <p:spPr>
          <a:xfrm>
            <a:off x="3352800" y="2971800"/>
            <a:ext cx="2438400" cy="3209731"/>
          </a:xfrm>
          <a:prstGeom prst="rect">
            <a:avLst/>
          </a:prstGeom>
        </p:spPr>
      </p:pic>
      <p:pic>
        <p:nvPicPr>
          <p:cNvPr id="2" name="Picture 1"/>
          <p:cNvPicPr>
            <a:picLocks noChangeAspect="1"/>
          </p:cNvPicPr>
          <p:nvPr/>
        </p:nvPicPr>
        <p:blipFill>
          <a:blip r:embed="rId5"/>
          <a:stretch>
            <a:fillRect/>
          </a:stretch>
        </p:blipFill>
        <p:spPr>
          <a:xfrm>
            <a:off x="28956" y="3203829"/>
            <a:ext cx="3104769" cy="1977771"/>
          </a:xfrm>
          <a:prstGeom prst="rect">
            <a:avLst/>
          </a:prstGeom>
        </p:spPr>
      </p:pic>
      <p:pic>
        <p:nvPicPr>
          <p:cNvPr id="3" name="Picture 2"/>
          <p:cNvPicPr>
            <a:picLocks noChangeAspect="1"/>
          </p:cNvPicPr>
          <p:nvPr/>
        </p:nvPicPr>
        <p:blipFill>
          <a:blip r:embed="rId6"/>
          <a:stretch>
            <a:fillRect/>
          </a:stretch>
        </p:blipFill>
        <p:spPr>
          <a:xfrm>
            <a:off x="6244137" y="3203828"/>
            <a:ext cx="2442663" cy="2346663"/>
          </a:xfrm>
          <a:prstGeom prst="rect">
            <a:avLst/>
          </a:prstGeom>
        </p:spPr>
      </p:pic>
    </p:spTree>
    <p:custDataLst>
      <p:tags r:id="rId1"/>
    </p:custDataLst>
    <p:extLst>
      <p:ext uri="{BB962C8B-B14F-4D97-AF65-F5344CB8AC3E}">
        <p14:creationId xmlns:p14="http://schemas.microsoft.com/office/powerpoint/2010/main" val="1661746169"/>
      </p:ext>
    </p:extLst>
  </p:cSld>
  <p:clrMapOvr>
    <a:masterClrMapping/>
  </p:clrMapOvr>
  <p:transition advTm="3636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811996" y="1895816"/>
            <a:ext cx="7520008" cy="646331"/>
          </a:xfrm>
          <a:prstGeom prst="rect">
            <a:avLst/>
          </a:prstGeom>
          <a:noFill/>
        </p:spPr>
        <p:txBody>
          <a:bodyPr wrap="none">
            <a:spAutoFit/>
          </a:bodyPr>
          <a:lstStyle/>
          <a:p>
            <a:pPr algn="ctr">
              <a:defRPr/>
            </a:pPr>
            <a:r>
              <a:rPr lang="en-US" sz="3600" b="1" dirty="0">
                <a:solidFill>
                  <a:srgbClr val="FFC000"/>
                </a:solidFill>
                <a:latin typeface="+mn-lt"/>
              </a:rPr>
              <a:t>Michael </a:t>
            </a:r>
            <a:r>
              <a:rPr lang="en-US" sz="3600" b="1" dirty="0" smtClean="0">
                <a:solidFill>
                  <a:srgbClr val="FFC000"/>
                </a:solidFill>
                <a:latin typeface="+mn-lt"/>
              </a:rPr>
              <a:t>Jackson releases Thriller</a:t>
            </a:r>
            <a:endParaRPr lang="en-US" sz="3600" b="1" dirty="0">
              <a:solidFill>
                <a:srgbClr val="FFC000"/>
              </a:solidFill>
              <a:latin typeface="+mn-lt"/>
            </a:endParaRPr>
          </a:p>
        </p:txBody>
      </p:sp>
      <p:pic>
        <p:nvPicPr>
          <p:cNvPr id="7" name="Picture 6"/>
          <p:cNvPicPr>
            <a:picLocks noChangeAspect="1"/>
          </p:cNvPicPr>
          <p:nvPr/>
        </p:nvPicPr>
        <p:blipFill>
          <a:blip r:embed="rId4"/>
          <a:stretch>
            <a:fillRect/>
          </a:stretch>
        </p:blipFill>
        <p:spPr>
          <a:xfrm>
            <a:off x="4419600" y="2956560"/>
            <a:ext cx="4724400" cy="2834640"/>
          </a:xfrm>
          <a:prstGeom prst="rect">
            <a:avLst/>
          </a:prstGeom>
        </p:spPr>
      </p:pic>
      <p:pic>
        <p:nvPicPr>
          <p:cNvPr id="4" name="Picture 3"/>
          <p:cNvPicPr>
            <a:picLocks noChangeAspect="1"/>
          </p:cNvPicPr>
          <p:nvPr/>
        </p:nvPicPr>
        <p:blipFill rotWithShape="1">
          <a:blip r:embed="rId5"/>
          <a:srcRect l="9685"/>
          <a:stretch/>
        </p:blipFill>
        <p:spPr>
          <a:xfrm>
            <a:off x="0" y="2956560"/>
            <a:ext cx="4419600" cy="2834640"/>
          </a:xfrm>
          <a:prstGeom prst="rect">
            <a:avLst/>
          </a:prstGeom>
        </p:spPr>
      </p:pic>
    </p:spTree>
    <p:custDataLst>
      <p:tags r:id="rId1"/>
    </p:custDataLst>
    <p:extLst>
      <p:ext uri="{BB962C8B-B14F-4D97-AF65-F5344CB8AC3E}">
        <p14:creationId xmlns:p14="http://schemas.microsoft.com/office/powerpoint/2010/main" val="2000947649"/>
      </p:ext>
    </p:extLst>
  </p:cSld>
  <p:clrMapOvr>
    <a:masterClrMapping/>
  </p:clrMapOvr>
  <p:transition advTm="3636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2019859" y="1853625"/>
            <a:ext cx="5104282" cy="584775"/>
          </a:xfrm>
          <a:prstGeom prst="rect">
            <a:avLst/>
          </a:prstGeom>
          <a:noFill/>
        </p:spPr>
        <p:txBody>
          <a:bodyPr wrap="none">
            <a:spAutoFit/>
          </a:bodyPr>
          <a:lstStyle/>
          <a:p>
            <a:pPr algn="ctr">
              <a:defRPr/>
            </a:pPr>
            <a:r>
              <a:rPr lang="en-US" sz="3200" b="1" dirty="0" smtClean="0">
                <a:solidFill>
                  <a:srgbClr val="FFC000"/>
                </a:solidFill>
                <a:latin typeface="+mn-lt"/>
              </a:rPr>
              <a:t>Final episode of M*A*S*H</a:t>
            </a:r>
            <a:endParaRPr lang="en-US" sz="3200" b="1" dirty="0">
              <a:solidFill>
                <a:srgbClr val="FFC000"/>
              </a:solidFill>
              <a:latin typeface="+mn-lt"/>
            </a:endParaRPr>
          </a:p>
        </p:txBody>
      </p:sp>
      <p:pic>
        <p:nvPicPr>
          <p:cNvPr id="2" name="Picture 1"/>
          <p:cNvPicPr>
            <a:picLocks noChangeAspect="1"/>
          </p:cNvPicPr>
          <p:nvPr/>
        </p:nvPicPr>
        <p:blipFill rotWithShape="1">
          <a:blip r:embed="rId4"/>
          <a:srcRect b="25795"/>
          <a:stretch/>
        </p:blipFill>
        <p:spPr>
          <a:xfrm>
            <a:off x="457200" y="3042315"/>
            <a:ext cx="1743075" cy="1943715"/>
          </a:xfrm>
          <a:prstGeom prst="rect">
            <a:avLst/>
          </a:prstGeom>
        </p:spPr>
      </p:pic>
      <p:pic>
        <p:nvPicPr>
          <p:cNvPr id="3" name="Picture 2"/>
          <p:cNvPicPr>
            <a:picLocks noChangeAspect="1"/>
          </p:cNvPicPr>
          <p:nvPr/>
        </p:nvPicPr>
        <p:blipFill>
          <a:blip r:embed="rId5"/>
          <a:stretch>
            <a:fillRect/>
          </a:stretch>
        </p:blipFill>
        <p:spPr>
          <a:xfrm>
            <a:off x="2667000" y="2895600"/>
            <a:ext cx="3648075" cy="2237147"/>
          </a:xfrm>
          <a:prstGeom prst="rect">
            <a:avLst/>
          </a:prstGeom>
        </p:spPr>
      </p:pic>
      <p:pic>
        <p:nvPicPr>
          <p:cNvPr id="4" name="Picture 3"/>
          <p:cNvPicPr>
            <a:picLocks noChangeAspect="1"/>
          </p:cNvPicPr>
          <p:nvPr/>
        </p:nvPicPr>
        <p:blipFill>
          <a:blip r:embed="rId6"/>
          <a:stretch>
            <a:fillRect/>
          </a:stretch>
        </p:blipFill>
        <p:spPr>
          <a:xfrm>
            <a:off x="6477000" y="3019305"/>
            <a:ext cx="2466975" cy="1847850"/>
          </a:xfrm>
          <a:prstGeom prst="rect">
            <a:avLst/>
          </a:prstGeom>
        </p:spPr>
      </p:pic>
    </p:spTree>
    <p:custDataLst>
      <p:tags r:id="rId1"/>
    </p:custDataLst>
    <p:extLst>
      <p:ext uri="{BB962C8B-B14F-4D97-AF65-F5344CB8AC3E}">
        <p14:creationId xmlns:p14="http://schemas.microsoft.com/office/powerpoint/2010/main" val="1627911124"/>
      </p:ext>
    </p:extLst>
  </p:cSld>
  <p:clrMapOvr>
    <a:masterClrMapping/>
  </p:clrMapOvr>
  <p:transition advTm="3636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5|3.8|1.8|1.6|1.1|2.5|9.6|7"/>
</p:tagLst>
</file>

<file path=ppt/tags/tag2.xml><?xml version="1.0" encoding="utf-8"?>
<p:tagLst xmlns:a="http://schemas.openxmlformats.org/drawingml/2006/main" xmlns:r="http://schemas.openxmlformats.org/officeDocument/2006/relationships" xmlns:p="http://schemas.openxmlformats.org/presentationml/2006/main">
  <p:tag name="TIMING" val="|3.5|3.8|1.8|1.6|1.1|2.5|9.6|7"/>
</p:tagLst>
</file>

<file path=ppt/tags/tag3.xml><?xml version="1.0" encoding="utf-8"?>
<p:tagLst xmlns:a="http://schemas.openxmlformats.org/drawingml/2006/main" xmlns:r="http://schemas.openxmlformats.org/officeDocument/2006/relationships" xmlns:p="http://schemas.openxmlformats.org/presentationml/2006/main">
  <p:tag name="TIMING" val="|3.5|3.8|1.8|1.6|1.1|2.5|9.6|7"/>
</p:tagLst>
</file>

<file path=ppt/tags/tag4.xml><?xml version="1.0" encoding="utf-8"?>
<p:tagLst xmlns:a="http://schemas.openxmlformats.org/drawingml/2006/main" xmlns:r="http://schemas.openxmlformats.org/officeDocument/2006/relationships" xmlns:p="http://schemas.openxmlformats.org/presentationml/2006/main">
  <p:tag name="TIMING" val="|3.5|3.8|1.8|1.6|1.1|2.5|9.6|7"/>
</p:tagLst>
</file>

<file path=ppt/tags/tag5.xml><?xml version="1.0" encoding="utf-8"?>
<p:tagLst xmlns:a="http://schemas.openxmlformats.org/drawingml/2006/main" xmlns:r="http://schemas.openxmlformats.org/officeDocument/2006/relationships" xmlns:p="http://schemas.openxmlformats.org/presentationml/2006/main">
  <p:tag name="TIMING" val="|3.5|3.8|1.8|1.6|1.1|2.5|9.6|7"/>
</p:tagLst>
</file>

<file path=ppt/tags/tag6.xml><?xml version="1.0" encoding="utf-8"?>
<p:tagLst xmlns:a="http://schemas.openxmlformats.org/drawingml/2006/main" xmlns:r="http://schemas.openxmlformats.org/officeDocument/2006/relationships" xmlns:p="http://schemas.openxmlformats.org/presentationml/2006/main">
  <p:tag name="TIMING" val="|3.5|3.8|1.8|1.6|1.1|2.5|9.6|7"/>
</p:tagLst>
</file>

<file path=ppt/tags/tag7.xml><?xml version="1.0" encoding="utf-8"?>
<p:tagLst xmlns:a="http://schemas.openxmlformats.org/drawingml/2006/main" xmlns:r="http://schemas.openxmlformats.org/officeDocument/2006/relationships" xmlns:p="http://schemas.openxmlformats.org/presentationml/2006/main">
  <p:tag name="TIMING" val="|3.5|3.8|1.8|1.6|1.1|2.5|9.6|7"/>
</p:tagLst>
</file>

<file path=ppt/tags/tag8.xml><?xml version="1.0" encoding="utf-8"?>
<p:tagLst xmlns:a="http://schemas.openxmlformats.org/drawingml/2006/main" xmlns:r="http://schemas.openxmlformats.org/officeDocument/2006/relationships" xmlns:p="http://schemas.openxmlformats.org/presentationml/2006/main">
  <p:tag name="TIMING" val="|3.5|3.8|1.8|1.6|1.1|2.5|9.6|7"/>
</p:tagLst>
</file>

<file path=ppt/tags/tag9.xml><?xml version="1.0" encoding="utf-8"?>
<p:tagLst xmlns:a="http://schemas.openxmlformats.org/drawingml/2006/main" xmlns:r="http://schemas.openxmlformats.org/officeDocument/2006/relationships" xmlns:p="http://schemas.openxmlformats.org/presentationml/2006/main">
  <p:tag name="TIMING" val="|3.5|3.8|1.8|1.6|1.1|2.5|9.6|7"/>
</p:tagLst>
</file>

<file path=ppt/theme/theme1.xml><?xml version="1.0" encoding="utf-8"?>
<a:theme xmlns:a="http://schemas.openxmlformats.org/drawingml/2006/main" name="2_worlds">
  <a:themeElements>
    <a:clrScheme name="">
      <a:dk1>
        <a:srgbClr val="919191"/>
      </a:dk1>
      <a:lt1>
        <a:srgbClr val="FFFFFF"/>
      </a:lt1>
      <a:dk2>
        <a:srgbClr val="063DE8"/>
      </a:dk2>
      <a:lt2>
        <a:srgbClr val="FAFD00"/>
      </a:lt2>
      <a:accent1>
        <a:srgbClr val="618FFD"/>
      </a:accent1>
      <a:accent2>
        <a:srgbClr val="CECECE"/>
      </a:accent2>
      <a:accent3>
        <a:srgbClr val="AAAFF2"/>
      </a:accent3>
      <a:accent4>
        <a:srgbClr val="DADADA"/>
      </a:accent4>
      <a:accent5>
        <a:srgbClr val="B7C6FE"/>
      </a:accent5>
      <a:accent6>
        <a:srgbClr val="BABABA"/>
      </a:accent6>
      <a:hlink>
        <a:srgbClr val="FC0128"/>
      </a:hlink>
      <a:folHlink>
        <a:srgbClr val="8CF4EA"/>
      </a:folHlink>
    </a:clrScheme>
    <a:fontScheme name="worl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world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orld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world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orld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orld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orld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world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4312</TotalTime>
  <Words>1561</Words>
  <Application>Microsoft Office PowerPoint</Application>
  <PresentationFormat>On-screen Show (4:3)</PresentationFormat>
  <Paragraphs>204</Paragraphs>
  <Slides>29</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Monotype Sorts</vt:lpstr>
      <vt:lpstr>Times New Roman</vt:lpstr>
      <vt:lpstr>2_worlds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Frank Maselli</dc:creator>
  <cp:lastModifiedBy>Frank Maselli</cp:lastModifiedBy>
  <cp:revision>96</cp:revision>
  <dcterms:created xsi:type="dcterms:W3CDTF">2007-09-18T01:27:44Z</dcterms:created>
  <dcterms:modified xsi:type="dcterms:W3CDTF">2022-01-26T17:54:32Z</dcterms:modified>
</cp:coreProperties>
</file>